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80" r:id="rId2"/>
    <p:sldId id="269" r:id="rId3"/>
    <p:sldId id="271" r:id="rId4"/>
    <p:sldId id="272" r:id="rId5"/>
    <p:sldId id="277" r:id="rId6"/>
    <p:sldId id="273" r:id="rId7"/>
    <p:sldId id="276" r:id="rId8"/>
    <p:sldId id="283" r:id="rId9"/>
    <p:sldId id="257" r:id="rId10"/>
    <p:sldId id="258" r:id="rId11"/>
    <p:sldId id="260" r:id="rId12"/>
    <p:sldId id="261" r:id="rId13"/>
    <p:sldId id="262" r:id="rId14"/>
    <p:sldId id="263" r:id="rId15"/>
    <p:sldId id="259" r:id="rId16"/>
    <p:sldId id="264" r:id="rId17"/>
    <p:sldId id="266" r:id="rId18"/>
    <p:sldId id="268" r:id="rId19"/>
    <p:sldId id="267" r:id="rId20"/>
    <p:sldId id="328" r:id="rId21"/>
    <p:sldId id="284" r:id="rId22"/>
    <p:sldId id="289" r:id="rId23"/>
    <p:sldId id="285" r:id="rId24"/>
    <p:sldId id="332" r:id="rId25"/>
    <p:sldId id="333" r:id="rId26"/>
    <p:sldId id="278" r:id="rId27"/>
    <p:sldId id="33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60"/>
  </p:normalViewPr>
  <p:slideViewPr>
    <p:cSldViewPr snapToGrid="0">
      <p:cViewPr varScale="1">
        <p:scale>
          <a:sx n="74" d="100"/>
          <a:sy n="74" d="100"/>
        </p:scale>
        <p:origin x="618" y="54"/>
      </p:cViewPr>
      <p:guideLst/>
    </p:cSldViewPr>
  </p:slideViewPr>
  <p:notesTextViewPr>
    <p:cViewPr>
      <p:scale>
        <a:sx n="1" d="1"/>
        <a:sy n="1" d="1"/>
      </p:scale>
      <p:origin x="0" y="0"/>
    </p:cViewPr>
  </p:notesTextViewPr>
  <p:sorterViewPr>
    <p:cViewPr varScale="1">
      <p:scale>
        <a:sx n="100" d="100"/>
        <a:sy n="100" d="100"/>
      </p:scale>
      <p:origin x="0" y="-936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1EB11C-A4BC-499E-9C53-EC489EC0CD9D}"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585370-5CA5-4B68-87E6-B57DB30BA92D}" type="slidenum">
              <a:rPr lang="en-US" smtClean="0"/>
              <a:t>‹#›</a:t>
            </a:fld>
            <a:endParaRPr lang="en-US"/>
          </a:p>
        </p:txBody>
      </p:sp>
    </p:spTree>
    <p:extLst>
      <p:ext uri="{BB962C8B-B14F-4D97-AF65-F5344CB8AC3E}">
        <p14:creationId xmlns:p14="http://schemas.microsoft.com/office/powerpoint/2010/main" val="91954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42968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380286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014365-B9B3-4039-8EBF-02C5947D87C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3909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3178274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014365-B9B3-4039-8EBF-02C5947D87C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1950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765399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825634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198139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1286046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B5E77B-E61C-4A46-A53A-A45B9DA3CB3A}"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345740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255523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B5E77B-E61C-4A46-A53A-A45B9DA3CB3A}"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238859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B5E77B-E61C-4A46-A53A-A45B9DA3CB3A}"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167191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5E77B-E61C-4A46-A53A-A45B9DA3CB3A}"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363314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216240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3B5E77B-E61C-4A46-A53A-A45B9DA3CB3A}"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1014365-B9B3-4039-8EBF-02C5947D87CB}" type="slidenum">
              <a:rPr lang="en-US" smtClean="0"/>
              <a:t>‹#›</a:t>
            </a:fld>
            <a:endParaRPr lang="en-US"/>
          </a:p>
        </p:txBody>
      </p:sp>
    </p:spTree>
    <p:extLst>
      <p:ext uri="{BB962C8B-B14F-4D97-AF65-F5344CB8AC3E}">
        <p14:creationId xmlns:p14="http://schemas.microsoft.com/office/powerpoint/2010/main" val="151741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B5E77B-E61C-4A46-A53A-A45B9DA3CB3A}" type="datetimeFigureOut">
              <a:rPr lang="en-US" smtClean="0"/>
              <a:t>9/12/2023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1014365-B9B3-4039-8EBF-02C5947D87CB}" type="slidenum">
              <a:rPr lang="en-US" smtClean="0"/>
              <a:t>‹#›</a:t>
            </a:fld>
            <a:endParaRPr lang="en-US"/>
          </a:p>
        </p:txBody>
      </p:sp>
    </p:spTree>
    <p:extLst>
      <p:ext uri="{BB962C8B-B14F-4D97-AF65-F5344CB8AC3E}">
        <p14:creationId xmlns:p14="http://schemas.microsoft.com/office/powerpoint/2010/main" val="2283364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1372" y="383348"/>
            <a:ext cx="8651556" cy="6056089"/>
          </a:xfrm>
          <a:prstGeom prst="ellipse">
            <a:avLst/>
          </a:prstGeom>
          <a:ln>
            <a:noFill/>
          </a:ln>
          <a:effectLst>
            <a:softEdge rad="112500"/>
          </a:effectLst>
        </p:spPr>
      </p:pic>
    </p:spTree>
    <p:extLst>
      <p:ext uri="{BB962C8B-B14F-4D97-AF65-F5344CB8AC3E}">
        <p14:creationId xmlns:p14="http://schemas.microsoft.com/office/powerpoint/2010/main" val="2640147196"/>
      </p:ext>
    </p:extLst>
  </p:cSld>
  <p:clrMapOvr>
    <a:masterClrMapping/>
  </p:clrMapOvr>
  <mc:AlternateContent xmlns:mc="http://schemas.openxmlformats.org/markup-compatibility/2006" xmlns:p14="http://schemas.microsoft.com/office/powerpoint/2010/main">
    <mc:Choice Requires="p14">
      <p:transition spd="slow" p14:dur="1400" advClick="0" advTm="5000">
        <p14:ripple/>
      </p:transition>
    </mc:Choice>
    <mc:Fallback xmlns="">
      <p:transition spd="slow" advClick="0" advTm="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76" y="624110"/>
            <a:ext cx="10496282" cy="1280890"/>
          </a:xfrm>
        </p:spPr>
        <p:txBody>
          <a:bodyPr/>
          <a:lstStyle/>
          <a:p>
            <a:pPr algn="justLow" rtl="1"/>
            <a:r>
              <a:rPr lang="ar-SA" b="1" dirty="0">
                <a:solidFill>
                  <a:srgbClr val="FF0000"/>
                </a:solidFill>
                <a:cs typeface="B Titr" panose="00000700000000000000" pitchFamily="2" charset="-78"/>
              </a:rPr>
              <a:t> کتابداران جدید چه مهارت‌هایی را در قرن </a:t>
            </a:r>
            <a:r>
              <a:rPr lang="fa-IR" b="1" dirty="0">
                <a:solidFill>
                  <a:srgbClr val="FF0000"/>
                </a:solidFill>
                <a:cs typeface="B Titr" panose="00000700000000000000" pitchFamily="2" charset="-78"/>
              </a:rPr>
              <a:t>۲۱</a:t>
            </a:r>
            <a:r>
              <a:rPr lang="ar-SA" b="1" dirty="0">
                <a:solidFill>
                  <a:srgbClr val="FF0000"/>
                </a:solidFill>
                <a:cs typeface="B Titr" panose="00000700000000000000" pitchFamily="2" charset="-78"/>
              </a:rPr>
              <a:t> باید داشته باشند؟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901521" y="1905000"/>
            <a:ext cx="10625071" cy="4444285"/>
          </a:xfrm>
        </p:spPr>
        <p:txBody>
          <a:bodyPr>
            <a:normAutofit/>
          </a:bodyPr>
          <a:lstStyle/>
          <a:p>
            <a:pPr algn="r" rtl="1">
              <a:lnSpc>
                <a:spcPct val="150000"/>
              </a:lnSpc>
            </a:pPr>
            <a:r>
              <a:rPr lang="ar-SA" sz="2400" dirty="0">
                <a:cs typeface="B Mitra" panose="00000400000000000000" pitchFamily="2" charset="-78"/>
              </a:rPr>
              <a:t>در ابتدا من در مورد مهارت‌های فناوری نظیر</a:t>
            </a:r>
            <a:r>
              <a:rPr lang="en-US" sz="2400" dirty="0">
                <a:cs typeface="B Mitra" panose="00000400000000000000" pitchFamily="2" charset="-78"/>
              </a:rPr>
              <a:t> HTML</a:t>
            </a:r>
            <a:r>
              <a:rPr lang="ar-SA" sz="2400" dirty="0">
                <a:cs typeface="B Mitra" panose="00000400000000000000" pitchFamily="2" charset="-78"/>
              </a:rPr>
              <a:t>، کنترل و اداره شبکه و … فکر می‌کردم که درحالی‌که این‌ها بسیار با اهمیت هستند اما چیزی که واقعاً به آن فکر </a:t>
            </a:r>
            <a:r>
              <a:rPr lang="ar-SA" sz="2400" dirty="0" smtClean="0">
                <a:cs typeface="B Mitra" panose="00000400000000000000" pitchFamily="2" charset="-78"/>
              </a:rPr>
              <a:t>می‌کنم</a:t>
            </a:r>
            <a:r>
              <a:rPr lang="en-US" sz="2400" dirty="0" smtClean="0">
                <a:cs typeface="B Mitra" panose="00000400000000000000" pitchFamily="2" charset="-78"/>
              </a:rPr>
              <a:t> </a:t>
            </a:r>
            <a:r>
              <a:rPr lang="fa-IR" sz="2400" dirty="0" smtClean="0">
                <a:cs typeface="B Mitra" panose="00000400000000000000" pitchFamily="2" charset="-78"/>
              </a:rPr>
              <a:t> این است </a:t>
            </a:r>
            <a:r>
              <a:rPr lang="ar-SA" sz="2400" dirty="0" smtClean="0">
                <a:cs typeface="B Mitra" panose="00000400000000000000" pitchFamily="2" charset="-78"/>
              </a:rPr>
              <a:t>که </a:t>
            </a:r>
            <a:r>
              <a:rPr lang="ar-SA" sz="2400" dirty="0">
                <a:cs typeface="B Mitra" panose="00000400000000000000" pitchFamily="2" charset="-78"/>
              </a:rPr>
              <a:t>چگونه کتابداران باید خود را همگام با تکنولوژی قرار دهند، تصمیم‌های درست درباره‌ی کارهای اجرایی بگیرند، از آن استفاده کنند و در اختیار دیگران نیز بگذارند. در اینجا چند نمونه از این موارد آورده شده است</a:t>
            </a:r>
            <a:r>
              <a:rPr lang="en-US" sz="2400" dirty="0">
                <a:cs typeface="B Mitra" panose="00000400000000000000" pitchFamily="2" charset="-78"/>
              </a:rPr>
              <a:t>:</a:t>
            </a:r>
          </a:p>
          <a:p>
            <a:pPr algn="r" rtl="1">
              <a:lnSpc>
                <a:spcPct val="150000"/>
              </a:lnSpc>
            </a:pPr>
            <a:endParaRPr lang="en-US" sz="2400" dirty="0">
              <a:cs typeface="B Mitra" panose="00000400000000000000" pitchFamily="2" charset="-78"/>
            </a:endParaRPr>
          </a:p>
        </p:txBody>
      </p:sp>
    </p:spTree>
    <p:extLst>
      <p:ext uri="{BB962C8B-B14F-4D97-AF65-F5344CB8AC3E}">
        <p14:creationId xmlns:p14="http://schemas.microsoft.com/office/powerpoint/2010/main" val="206553696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649" y="495322"/>
            <a:ext cx="8911687" cy="844082"/>
          </a:xfrm>
        </p:spPr>
        <p:txBody>
          <a:bodyPr>
            <a:normAutofit/>
          </a:bodyPr>
          <a:lstStyle/>
          <a:p>
            <a:pPr lvl="0" algn="ctr"/>
            <a:r>
              <a:rPr lang="ar-SA" b="1" dirty="0">
                <a:solidFill>
                  <a:srgbClr val="FF0000"/>
                </a:solidFill>
                <a:cs typeface="B Mitra" panose="00000400000000000000" pitchFamily="2" charset="-78"/>
              </a:rPr>
              <a:t>توانایی پذیرفتن تغییرات</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785611" y="1481070"/>
            <a:ext cx="10912185" cy="5177307"/>
          </a:xfrm>
        </p:spPr>
        <p:txBody>
          <a:bodyPr>
            <a:normAutofit/>
          </a:bodyPr>
          <a:lstStyle/>
          <a:p>
            <a:pPr algn="r" rtl="1">
              <a:lnSpc>
                <a:spcPct val="150000"/>
              </a:lnSpc>
            </a:pPr>
            <a:r>
              <a:rPr lang="ar-SA" sz="2800" dirty="0" smtClean="0">
                <a:cs typeface="B Mitra" panose="00000400000000000000" pitchFamily="2" charset="-78"/>
              </a:rPr>
              <a:t>جمعیت </a:t>
            </a:r>
            <a:r>
              <a:rPr lang="ar-SA" sz="2800" dirty="0">
                <a:cs typeface="B Mitra" panose="00000400000000000000" pitchFamily="2" charset="-78"/>
              </a:rPr>
              <a:t>مراجعه کننده ما، همچون تکنولوژی که در اختیار آن‌ها قرار می‌دهیم، به سرعت تغییر می‌کنند. ما باید بدانیم که چگونه خدمات خود را به مراجعان ارائه دهیم و اگر کاری که در حال انجام آن هستیم، بهترین کاری نیست که می‌توانیم انجام دهیم پس باید استراتژی‌های خود را تغییر بدهیم. به تغییرات باید به چشم یک‌چیز هیجان‌انگیز نگاه کرد (مثل یک پدیده مثبت</a:t>
            </a:r>
            <a:r>
              <a:rPr lang="ar-SA" sz="2800" dirty="0" smtClean="0">
                <a:cs typeface="B Mitra" panose="00000400000000000000" pitchFamily="2" charset="-78"/>
              </a:rPr>
              <a:t>).</a:t>
            </a:r>
            <a:endParaRPr lang="fa-IR" sz="2800" dirty="0" smtClean="0">
              <a:cs typeface="B Mitra" panose="00000400000000000000" pitchFamily="2" charset="-78"/>
            </a:endParaRPr>
          </a:p>
          <a:p>
            <a:pPr marL="0" indent="0" algn="r" rtl="1">
              <a:lnSpc>
                <a:spcPct val="150000"/>
              </a:lnSpc>
              <a:buNone/>
            </a:pPr>
            <a:r>
              <a:rPr lang="ar-SA" sz="2800" dirty="0" smtClean="0">
                <a:cs typeface="B Mitra" panose="00000400000000000000" pitchFamily="2" charset="-78"/>
              </a:rPr>
              <a:t> </a:t>
            </a:r>
            <a:r>
              <a:rPr lang="ar-SA" sz="2800" dirty="0">
                <a:cs typeface="B Mitra" panose="00000400000000000000" pitchFamily="2" charset="-78"/>
              </a:rPr>
              <a:t>ما باید بیشتر از این بترسیم که بهترین خدمات را برای مشتری فراهم نکرده‌ایم تا اینکه از تغییرات </a:t>
            </a:r>
            <a:r>
              <a:rPr lang="ar-SA" sz="2800" dirty="0" smtClean="0">
                <a:cs typeface="B Mitra" panose="00000400000000000000" pitchFamily="2" charset="-78"/>
              </a:rPr>
              <a:t>بترسیم</a:t>
            </a:r>
            <a:r>
              <a:rPr lang="fa-IR" sz="2800" dirty="0" smtClean="0">
                <a:cs typeface="B Mitra" panose="00000400000000000000" pitchFamily="2" charset="-78"/>
              </a:rPr>
              <a:t>.</a:t>
            </a:r>
            <a:endParaRPr lang="en-US" sz="2800" dirty="0">
              <a:cs typeface="B Mitra" panose="00000400000000000000" pitchFamily="2" charset="-78"/>
            </a:endParaRPr>
          </a:p>
        </p:txBody>
      </p:sp>
    </p:spTree>
    <p:extLst>
      <p:ext uri="{BB962C8B-B14F-4D97-AF65-F5344CB8AC3E}">
        <p14:creationId xmlns:p14="http://schemas.microsoft.com/office/powerpoint/2010/main" val="25631703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723" y="135786"/>
            <a:ext cx="8911687" cy="1280890"/>
          </a:xfrm>
        </p:spPr>
        <p:txBody>
          <a:bodyPr/>
          <a:lstStyle/>
          <a:p>
            <a:pPr algn="ctr" rtl="1"/>
            <a:r>
              <a:rPr lang="en-US" dirty="0" smtClean="0">
                <a:solidFill>
                  <a:srgbClr val="FF0000"/>
                </a:solidFill>
                <a:cs typeface="B Titr" panose="00000700000000000000" pitchFamily="2" charset="-78"/>
              </a:rPr>
              <a:t> </a:t>
            </a:r>
            <a:r>
              <a:rPr lang="ar-SA" dirty="0" smtClean="0">
                <a:solidFill>
                  <a:srgbClr val="FF0000"/>
                </a:solidFill>
                <a:cs typeface="B Titr" panose="00000700000000000000" pitchFamily="2" charset="-78"/>
              </a:rPr>
              <a:t>آسودگی در رسانه‌های آنلاین</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721218" y="875763"/>
            <a:ext cx="11221276" cy="5499279"/>
          </a:xfrm>
        </p:spPr>
        <p:txBody>
          <a:bodyPr>
            <a:noAutofit/>
          </a:bodyPr>
          <a:lstStyle/>
          <a:p>
            <a:pPr algn="r" rtl="1">
              <a:lnSpc>
                <a:spcPct val="150000"/>
              </a:lnSpc>
            </a:pPr>
            <a:r>
              <a:rPr lang="ar-SA" sz="2800" dirty="0" smtClean="0">
                <a:cs typeface="B Mitra" panose="00000400000000000000" pitchFamily="2" charset="-78"/>
              </a:rPr>
              <a:t>این </a:t>
            </a:r>
            <a:r>
              <a:rPr lang="ar-SA" sz="2800" dirty="0">
                <a:cs typeface="B Mitra" panose="00000400000000000000" pitchFamily="2" charset="-78"/>
              </a:rPr>
              <a:t>روزها کتابداران باید بیشتر از قبل به‌صورت آنلاین فعالیت کنند. چیزی فراتر از فهرست‌نویسی پایه و جستجو در پایگاه‌های داده (مطمئناً هیچ یکی ساده نیست). کتابداران باید بتوانند از ماشین‌های جستجو به شکل صحیح و درست استفاده کنند. آن‌ها باید بتوانند </a:t>
            </a:r>
            <a:r>
              <a:rPr lang="ar-SA" sz="2800" dirty="0">
                <a:solidFill>
                  <a:srgbClr val="FF0000"/>
                </a:solidFill>
                <a:cs typeface="B Mitra" panose="00000400000000000000" pitchFamily="2" charset="-78"/>
              </a:rPr>
              <a:t>منابع آنلاین </a:t>
            </a:r>
            <a:r>
              <a:rPr lang="ar-SA" sz="2800" dirty="0">
                <a:cs typeface="B Mitra" panose="00000400000000000000" pitchFamily="2" charset="-78"/>
              </a:rPr>
              <a:t>باکیفیت را شناسایی کنند. آن‌ها باید به مراجعه کننده در </a:t>
            </a:r>
            <a:r>
              <a:rPr lang="ar-SA" sz="2800" dirty="0">
                <a:solidFill>
                  <a:srgbClr val="FF0000"/>
                </a:solidFill>
                <a:cs typeface="B Mitra" panose="00000400000000000000" pitchFamily="2" charset="-78"/>
              </a:rPr>
              <a:t>ایجاد و نصب ایمیل </a:t>
            </a:r>
            <a:r>
              <a:rPr lang="ar-SA" sz="2800" dirty="0">
                <a:cs typeface="B Mitra" panose="00000400000000000000" pitchFamily="2" charset="-78"/>
              </a:rPr>
              <a:t>کمک کنند و </a:t>
            </a:r>
            <a:r>
              <a:rPr lang="ar-SA" sz="2800" dirty="0">
                <a:solidFill>
                  <a:srgbClr val="FF0000"/>
                </a:solidFill>
                <a:cs typeface="B Mitra" panose="00000400000000000000" pitchFamily="2" charset="-78"/>
              </a:rPr>
              <a:t>مهارت‌های پایه اینترنت </a:t>
            </a:r>
            <a:r>
              <a:rPr lang="ar-SA" sz="2800" dirty="0">
                <a:cs typeface="B Mitra" panose="00000400000000000000" pitchFamily="2" charset="-78"/>
              </a:rPr>
              <a:t>را آموزش دهند. آن‌ها باید بتوانند مشکلات کاربرانی را که به منابع کتابخانه به شکل آنلاین دسترسی دارند را حل کنند، حداقل به‌اندازه‌ای که بفهمند </a:t>
            </a:r>
            <a:r>
              <a:rPr lang="ar-SA" sz="2800" dirty="0">
                <a:solidFill>
                  <a:srgbClr val="FF0000"/>
                </a:solidFill>
                <a:cs typeface="B Mitra" panose="00000400000000000000" pitchFamily="2" charset="-78"/>
              </a:rPr>
              <a:t>مشکل مربوط به سیستم کتابخانه است یا کاربر</a:t>
            </a:r>
            <a:r>
              <a:rPr lang="ar-SA" sz="2800" dirty="0">
                <a:cs typeface="B Mitra" panose="00000400000000000000" pitchFamily="2" charset="-78"/>
              </a:rPr>
              <a:t>. کتابداران مرجع اغلب خدمات مرجع آنلاین را همراه با </a:t>
            </a:r>
            <a:r>
              <a:rPr lang="ar-SA" sz="2800" dirty="0">
                <a:solidFill>
                  <a:srgbClr val="FF0000"/>
                </a:solidFill>
                <a:cs typeface="B Mitra" panose="00000400000000000000" pitchFamily="2" charset="-78"/>
              </a:rPr>
              <a:t>ایمیل و چت </a:t>
            </a:r>
            <a:r>
              <a:rPr lang="ar-SA" sz="2800" dirty="0">
                <a:cs typeface="B Mitra" panose="00000400000000000000" pitchFamily="2" charset="-78"/>
              </a:rPr>
              <a:t>هم‌زمان به کاربر ارائه می‌کنند. چیزی که از شناختن ابزارهای خاص اهمیت بیشتری دارد، آسودگی عمومی در رسانه‌های آنلاین است. شما بدون </a:t>
            </a:r>
            <a:r>
              <a:rPr lang="ar-SA" sz="2800" dirty="0">
                <a:solidFill>
                  <a:srgbClr val="FF0000"/>
                </a:solidFill>
                <a:cs typeface="B Mitra" panose="00000400000000000000" pitchFamily="2" charset="-78"/>
              </a:rPr>
              <a:t>مهارت جستجو و مهارت پایه اینترنت </a:t>
            </a:r>
            <a:r>
              <a:rPr lang="ar-SA" sz="2800" dirty="0">
                <a:cs typeface="B Mitra" panose="00000400000000000000" pitchFamily="2" charset="-78"/>
              </a:rPr>
              <a:t>نمی‌توانید خدمات مرجع را فراهم </a:t>
            </a:r>
            <a:r>
              <a:rPr lang="ar-SA" sz="2800" dirty="0" smtClean="0">
                <a:cs typeface="B Mitra" panose="00000400000000000000" pitchFamily="2" charset="-78"/>
              </a:rPr>
              <a:t>کنید</a:t>
            </a:r>
            <a:r>
              <a:rPr lang="fa-IR" sz="2800" dirty="0" smtClean="0">
                <a:cs typeface="B Mitra" panose="00000400000000000000" pitchFamily="2" charset="-78"/>
              </a:rPr>
              <a:t>.</a:t>
            </a:r>
            <a:endParaRPr lang="en-US" sz="2800" dirty="0">
              <a:cs typeface="B Mitra" panose="00000400000000000000" pitchFamily="2" charset="-78"/>
            </a:endParaRPr>
          </a:p>
        </p:txBody>
      </p:sp>
    </p:spTree>
    <p:extLst>
      <p:ext uri="{BB962C8B-B14F-4D97-AF65-F5344CB8AC3E}">
        <p14:creationId xmlns:p14="http://schemas.microsoft.com/office/powerpoint/2010/main" val="38448838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392290"/>
            <a:ext cx="8911687" cy="1280890"/>
          </a:xfrm>
        </p:spPr>
        <p:txBody>
          <a:bodyPr/>
          <a:lstStyle/>
          <a:p>
            <a:pPr algn="ctr"/>
            <a:r>
              <a:rPr lang="ar-SA" dirty="0" smtClean="0">
                <a:solidFill>
                  <a:srgbClr val="FF0000"/>
                </a:solidFill>
                <a:cs typeface="B Titr" panose="00000700000000000000" pitchFamily="2" charset="-78"/>
              </a:rPr>
              <a:t>توانایی عیب‌یابی فناوری‌های جدید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772733" y="1233196"/>
            <a:ext cx="11031828" cy="5347908"/>
          </a:xfrm>
        </p:spPr>
        <p:txBody>
          <a:bodyPr>
            <a:normAutofit/>
          </a:bodyPr>
          <a:lstStyle/>
          <a:p>
            <a:pPr algn="just" rtl="1">
              <a:lnSpc>
                <a:spcPct val="150000"/>
              </a:lnSpc>
            </a:pPr>
            <a:r>
              <a:rPr lang="en-US" sz="2400" dirty="0" smtClean="0">
                <a:cs typeface="B Mitra" panose="00000400000000000000" pitchFamily="2" charset="-78"/>
              </a:rPr>
              <a:t> </a:t>
            </a:r>
            <a:r>
              <a:rPr lang="en-US" sz="2400" dirty="0">
                <a:cs typeface="B Mitra" panose="00000400000000000000" pitchFamily="2" charset="-78"/>
              </a:rPr>
              <a:t> </a:t>
            </a:r>
            <a:r>
              <a:rPr lang="ar-SA" sz="2400" dirty="0">
                <a:cs typeface="B Mitra" panose="00000400000000000000" pitchFamily="2" charset="-78"/>
              </a:rPr>
              <a:t>من می‌دانم که بیشتر مردم لحظه‌به‌لحظه از چیزهای مختلف شگفت‌زده می‌شوند. زمانی که </a:t>
            </a:r>
            <a:r>
              <a:rPr lang="ar-SA" sz="2400" dirty="0" smtClean="0">
                <a:cs typeface="B Mitra" panose="00000400000000000000" pitchFamily="2" charset="-78"/>
              </a:rPr>
              <a:t>در </a:t>
            </a:r>
            <a:r>
              <a:rPr lang="ar-SA" sz="2400" dirty="0">
                <a:cs typeface="B Mitra" panose="00000400000000000000" pitchFamily="2" charset="-78"/>
              </a:rPr>
              <a:t>نوبت بعدازظهر بخش مرجع کار </a:t>
            </a:r>
            <a:r>
              <a:rPr lang="ar-SA" sz="2400" dirty="0" smtClean="0">
                <a:cs typeface="B Mitra" panose="00000400000000000000" pitchFamily="2" charset="-78"/>
              </a:rPr>
              <a:t>می‌</a:t>
            </a:r>
            <a:r>
              <a:rPr lang="fa-IR" sz="2400" dirty="0" smtClean="0">
                <a:cs typeface="B Mitra" panose="00000400000000000000" pitchFamily="2" charset="-78"/>
              </a:rPr>
              <a:t>کنی</a:t>
            </a:r>
            <a:r>
              <a:rPr lang="ar-SA" sz="2400" dirty="0" smtClean="0">
                <a:cs typeface="B Mitra" panose="00000400000000000000" pitchFamily="2" charset="-78"/>
              </a:rPr>
              <a:t>، </a:t>
            </a:r>
            <a:r>
              <a:rPr lang="ar-SA" sz="2400" dirty="0">
                <a:cs typeface="B Mitra" panose="00000400000000000000" pitchFamily="2" charset="-78"/>
              </a:rPr>
              <a:t>تنها کتابدار در ساختمان </a:t>
            </a:r>
            <a:r>
              <a:rPr lang="fa-IR" sz="2400" dirty="0" smtClean="0">
                <a:cs typeface="B Mitra" panose="00000400000000000000" pitchFamily="2" charset="-78"/>
              </a:rPr>
              <a:t>هستی </a:t>
            </a:r>
            <a:r>
              <a:rPr lang="ar-SA" sz="2400" dirty="0" smtClean="0">
                <a:cs typeface="B Mitra" panose="00000400000000000000" pitchFamily="2" charset="-78"/>
              </a:rPr>
              <a:t>، </a:t>
            </a:r>
            <a:r>
              <a:rPr lang="ar-SA" sz="2400" dirty="0">
                <a:cs typeface="B Mitra" panose="00000400000000000000" pitchFamily="2" charset="-78"/>
              </a:rPr>
              <a:t>باید به </a:t>
            </a:r>
            <a:r>
              <a:rPr lang="ar-SA" sz="2400" dirty="0" smtClean="0">
                <a:cs typeface="B Mitra" panose="00000400000000000000" pitchFamily="2" charset="-78"/>
              </a:rPr>
              <a:t>دانشجویان </a:t>
            </a:r>
            <a:r>
              <a:rPr lang="ar-SA" sz="2400" dirty="0">
                <a:cs typeface="B Mitra" panose="00000400000000000000" pitchFamily="2" charset="-78"/>
              </a:rPr>
              <a:t>و اساتید در استفاده از اسکنر، تعمیر پرینتر و عیب‌یابی بقیه ابزارهای فناوری که ممکن </a:t>
            </a:r>
            <a:r>
              <a:rPr lang="fa-IR" sz="2400" dirty="0" smtClean="0">
                <a:cs typeface="B Mitra" panose="00000400000000000000" pitchFamily="2" charset="-78"/>
              </a:rPr>
              <a:t>است</a:t>
            </a:r>
            <a:r>
              <a:rPr lang="ar-SA" sz="2400" dirty="0" smtClean="0">
                <a:cs typeface="B Mitra" panose="00000400000000000000" pitchFamily="2" charset="-78"/>
              </a:rPr>
              <a:t> </a:t>
            </a:r>
            <a:r>
              <a:rPr lang="ar-SA" sz="2400" dirty="0">
                <a:cs typeface="B Mitra" panose="00000400000000000000" pitchFamily="2" charset="-78"/>
              </a:rPr>
              <a:t>مشکل داشته باشند کمک </a:t>
            </a:r>
            <a:r>
              <a:rPr lang="fa-IR" sz="2400" dirty="0" smtClean="0">
                <a:cs typeface="B Mitra" panose="00000400000000000000" pitchFamily="2" charset="-78"/>
              </a:rPr>
              <a:t>کنی</a:t>
            </a:r>
            <a:r>
              <a:rPr lang="ar-SA" sz="2400" dirty="0" smtClean="0">
                <a:cs typeface="B Mitra" panose="00000400000000000000" pitchFamily="2" charset="-78"/>
              </a:rPr>
              <a:t>. </a:t>
            </a:r>
            <a:r>
              <a:rPr lang="ar-SA" sz="2400" dirty="0">
                <a:cs typeface="B Mitra" panose="00000400000000000000" pitchFamily="2" charset="-78"/>
              </a:rPr>
              <a:t>زمانی که کامپیوتر، پرینتر، اسکنر و یا ابزار جدیدی </a:t>
            </a:r>
            <a:r>
              <a:rPr lang="fa-IR" sz="2400" dirty="0" smtClean="0">
                <a:cs typeface="B Mitra" panose="00000400000000000000" pitchFamily="2" charset="-78"/>
              </a:rPr>
              <a:t>گرفتی</a:t>
            </a:r>
            <a:r>
              <a:rPr lang="ar-SA" sz="2400" dirty="0" smtClean="0">
                <a:cs typeface="B Mitra" panose="00000400000000000000" pitchFamily="2" charset="-78"/>
              </a:rPr>
              <a:t>، باید </a:t>
            </a:r>
            <a:r>
              <a:rPr lang="ar-SA" sz="2400" dirty="0">
                <a:cs typeface="B Mitra" panose="00000400000000000000" pitchFamily="2" charset="-78"/>
              </a:rPr>
              <a:t>یاد </a:t>
            </a:r>
            <a:r>
              <a:rPr lang="fa-IR" sz="2400" dirty="0" smtClean="0">
                <a:cs typeface="B Mitra" panose="00000400000000000000" pitchFamily="2" charset="-78"/>
              </a:rPr>
              <a:t>بگیری</a:t>
            </a:r>
            <a:r>
              <a:rPr lang="ar-SA" sz="2400" dirty="0" smtClean="0">
                <a:cs typeface="B Mitra" panose="00000400000000000000" pitchFamily="2" charset="-78"/>
              </a:rPr>
              <a:t> </a:t>
            </a:r>
            <a:r>
              <a:rPr lang="ar-SA" sz="2400" dirty="0">
                <a:cs typeface="B Mitra" panose="00000400000000000000" pitchFamily="2" charset="-78"/>
              </a:rPr>
              <a:t>که چگونه عیب آن را رفع </a:t>
            </a:r>
            <a:r>
              <a:rPr lang="ar-SA" sz="2400" dirty="0" smtClean="0">
                <a:cs typeface="B Mitra" panose="00000400000000000000" pitchFamily="2" charset="-78"/>
              </a:rPr>
              <a:t>کن</a:t>
            </a:r>
            <a:r>
              <a:rPr lang="fa-IR" sz="2400" dirty="0" smtClean="0">
                <a:cs typeface="B Mitra" panose="00000400000000000000" pitchFamily="2" charset="-78"/>
              </a:rPr>
              <a:t>ی</a:t>
            </a:r>
            <a:r>
              <a:rPr lang="ar-SA" sz="2400" dirty="0" smtClean="0">
                <a:cs typeface="B Mitra" panose="00000400000000000000" pitchFamily="2" charset="-78"/>
              </a:rPr>
              <a:t>. </a:t>
            </a:r>
            <a:r>
              <a:rPr lang="ar-SA" sz="2400" dirty="0">
                <a:cs typeface="B Mitra" panose="00000400000000000000" pitchFamily="2" charset="-78"/>
              </a:rPr>
              <a:t>کلید فقط داشتن یک درخت تصمیم در سر شماست که زمانی که مشکلی وجود دارد چه چیزی را بپرسید یا امتحان کنید. می‌دانم که بسیاری از کتابداران نمی‌توانند بسیاری از ایرادات را رفع کنند. می‌دانم که اگر در جایی </a:t>
            </a:r>
            <a:r>
              <a:rPr lang="ar-SA" sz="2400" dirty="0" smtClean="0">
                <a:cs typeface="B Mitra" panose="00000400000000000000" pitchFamily="2" charset="-78"/>
              </a:rPr>
              <a:t>مشکلی </a:t>
            </a:r>
            <a:r>
              <a:rPr lang="ar-SA" sz="2400" dirty="0">
                <a:cs typeface="B Mitra" panose="00000400000000000000" pitchFamily="2" charset="-78"/>
              </a:rPr>
              <a:t>در حوزه تکنولوژی وجود داشت، جامعه از آن دوری می‌کرد زیرا آنان اطلاعات کامپیوتری کافی برای اینکه بفهمند مشکل چه بوده را نداشتند. این ارائه خدمات به کاربر خوب نیست. کتابداران باید در کتابخانه‌ها با فناوری و ابزارهای آن کار کنند تا یاد بگیرند که مشکلات رایجی که اتفاق می‌افتند چه چیزهایی هستند و اگر لازم است آن‌ها را تغییر دهند زیرا تغییر آن‌ها اغلب جزء مسئولیت </a:t>
            </a:r>
            <a:r>
              <a:rPr lang="ar-SA" sz="2400" dirty="0" smtClean="0">
                <a:cs typeface="B Mitra" panose="00000400000000000000" pitchFamily="2" charset="-78"/>
              </a:rPr>
              <a:t>ماست</a:t>
            </a:r>
            <a:r>
              <a:rPr lang="fa-IR" sz="2400" dirty="0" smtClean="0">
                <a:cs typeface="B Mitra" panose="00000400000000000000" pitchFamily="2" charset="-78"/>
              </a:rPr>
              <a:t>.</a:t>
            </a:r>
            <a:endParaRPr lang="en-US" sz="2400" dirty="0">
              <a:cs typeface="B Mitra" panose="00000400000000000000" pitchFamily="2" charset="-78"/>
            </a:endParaRPr>
          </a:p>
        </p:txBody>
      </p:sp>
    </p:spTree>
    <p:extLst>
      <p:ext uri="{BB962C8B-B14F-4D97-AF65-F5344CB8AC3E}">
        <p14:creationId xmlns:p14="http://schemas.microsoft.com/office/powerpoint/2010/main" val="2786151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366533"/>
            <a:ext cx="8911687" cy="1280890"/>
          </a:xfrm>
        </p:spPr>
        <p:txBody>
          <a:bodyPr/>
          <a:lstStyle/>
          <a:p>
            <a:pPr algn="ctr" rtl="1"/>
            <a:r>
              <a:rPr lang="ar-SA" dirty="0" smtClean="0">
                <a:solidFill>
                  <a:srgbClr val="FF0000"/>
                </a:solidFill>
                <a:cs typeface="B Titr" panose="00000700000000000000" pitchFamily="2" charset="-78"/>
              </a:rPr>
              <a:t>توانایی یادگیری آسان فناوری‌های جدید</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734096" y="1275007"/>
            <a:ext cx="11070465" cy="5434885"/>
          </a:xfrm>
        </p:spPr>
        <p:txBody>
          <a:bodyPr>
            <a:normAutofit/>
          </a:bodyPr>
          <a:lstStyle/>
          <a:p>
            <a:pPr algn="r" rtl="1">
              <a:lnSpc>
                <a:spcPct val="150000"/>
              </a:lnSpc>
            </a:pPr>
            <a:r>
              <a:rPr lang="ar-SA" sz="2400" dirty="0" smtClean="0">
                <a:cs typeface="B Mitra" panose="00000400000000000000" pitchFamily="2" charset="-78"/>
              </a:rPr>
              <a:t>یکی </a:t>
            </a:r>
            <a:r>
              <a:rPr lang="ar-SA" sz="2400" dirty="0">
                <a:cs typeface="B Mitra" panose="00000400000000000000" pitchFamily="2" charset="-78"/>
              </a:rPr>
              <a:t>از همکاران من می‌گفت که در محل کارش فناوری‌های </a:t>
            </a:r>
            <a:r>
              <a:rPr lang="ar-SA" sz="2400" dirty="0" smtClean="0">
                <a:cs typeface="B Mitra" panose="00000400000000000000" pitchFamily="2" charset="-78"/>
              </a:rPr>
              <a:t>جدید </a:t>
            </a:r>
            <a:r>
              <a:rPr lang="ar-SA" sz="2400" dirty="0">
                <a:cs typeface="B Mitra" panose="00000400000000000000" pitchFamily="2" charset="-78"/>
              </a:rPr>
              <a:t>بسیاری وجود دارد که او نمی‌تواند آن را کنترل و حفظ کند. او از اسکنر جدیدی می‌ترسید که ما سال گذشته گرفتیم و می‌خواست که یک متخصص در کتابخانه به او آموزش دهد. به نظر من بهترین راه برای او که طرز کار با آن را یاد بگیرد این است که با آن کار کند. این دشوار است که کار با اسکنر را برای اولین بار زمانی یاد بگیری که یک </a:t>
            </a:r>
            <a:r>
              <a:rPr lang="fa-IR" sz="2400" dirty="0" smtClean="0">
                <a:cs typeface="B Mitra" panose="00000400000000000000" pitchFamily="2" charset="-78"/>
              </a:rPr>
              <a:t>دانشجو</a:t>
            </a:r>
            <a:r>
              <a:rPr lang="ar-SA" sz="2400" dirty="0" smtClean="0">
                <a:cs typeface="B Mitra" panose="00000400000000000000" pitchFamily="2" charset="-78"/>
              </a:rPr>
              <a:t> </a:t>
            </a:r>
            <a:r>
              <a:rPr lang="ar-SA" sz="2400" dirty="0">
                <a:cs typeface="B Mitra" panose="00000400000000000000" pitchFamily="2" charset="-78"/>
              </a:rPr>
              <a:t>طرز استفاده از آن را از تو می‌پرسد؛ اما این آسان است که کار با اسکنر را زمانی یاد بگیری که در اون زمان هیچ‌کس از آن استفاده نمی‌کند و تو به‌طور اتفاقی با آن کار می‌کنی. </a:t>
            </a:r>
            <a:endParaRPr lang="en-US" sz="2400" dirty="0" smtClean="0">
              <a:cs typeface="B Mitra" panose="00000400000000000000" pitchFamily="2" charset="-78"/>
            </a:endParaRPr>
          </a:p>
          <a:p>
            <a:pPr algn="r" rtl="1">
              <a:lnSpc>
                <a:spcPct val="150000"/>
              </a:lnSpc>
            </a:pPr>
            <a:r>
              <a:rPr lang="ar-SA" sz="2400" dirty="0" smtClean="0">
                <a:cs typeface="B Mitra" panose="00000400000000000000" pitchFamily="2" charset="-78"/>
              </a:rPr>
              <a:t>زمانی </a:t>
            </a:r>
            <a:r>
              <a:rPr lang="ar-SA" sz="2400" dirty="0">
                <a:cs typeface="B Mitra" panose="00000400000000000000" pitchFamily="2" charset="-78"/>
              </a:rPr>
              <a:t>که </a:t>
            </a:r>
            <a:r>
              <a:rPr lang="ar-SA" sz="2400" dirty="0" smtClean="0">
                <a:cs typeface="B Mitra" panose="00000400000000000000" pitchFamily="2" charset="-78"/>
              </a:rPr>
              <a:t>م</a:t>
            </a:r>
            <a:r>
              <a:rPr lang="fa-IR" sz="2400" dirty="0" smtClean="0">
                <a:cs typeface="B Mitra" panose="00000400000000000000" pitchFamily="2" charset="-78"/>
              </a:rPr>
              <a:t>ا</a:t>
            </a:r>
            <a:r>
              <a:rPr lang="ar-SA" sz="2400" dirty="0" smtClean="0">
                <a:cs typeface="B Mitra" panose="00000400000000000000" pitchFamily="2" charset="-78"/>
              </a:rPr>
              <a:t> </a:t>
            </a:r>
            <a:r>
              <a:rPr lang="ar-SA" sz="2400" dirty="0">
                <a:cs typeface="B Mitra" panose="00000400000000000000" pitchFamily="2" charset="-78"/>
              </a:rPr>
              <a:t>می‌خواستم فناوری‌های جدید را یاد </a:t>
            </a:r>
            <a:r>
              <a:rPr lang="ar-SA" sz="2400" dirty="0" smtClean="0">
                <a:cs typeface="B Mitra" panose="00000400000000000000" pitchFamily="2" charset="-78"/>
              </a:rPr>
              <a:t>بگیر</a:t>
            </a:r>
            <a:r>
              <a:rPr lang="fa-IR" sz="2400" dirty="0" smtClean="0">
                <a:cs typeface="B Mitra" panose="00000400000000000000" pitchFamily="2" charset="-78"/>
              </a:rPr>
              <a:t>ی</a:t>
            </a:r>
            <a:r>
              <a:rPr lang="ar-SA" sz="2400" dirty="0" smtClean="0">
                <a:cs typeface="B Mitra" panose="00000400000000000000" pitchFamily="2" charset="-78"/>
              </a:rPr>
              <a:t>م</a:t>
            </a:r>
            <a:r>
              <a:rPr lang="ar-SA" sz="2400" dirty="0">
                <a:cs typeface="B Mitra" panose="00000400000000000000" pitchFamily="2" charset="-78"/>
              </a:rPr>
              <a:t>، سعی </a:t>
            </a:r>
            <a:r>
              <a:rPr lang="ar-SA" sz="2400" dirty="0" smtClean="0">
                <a:cs typeface="B Mitra" panose="00000400000000000000" pitchFamily="2" charset="-78"/>
              </a:rPr>
              <a:t>‌ک</a:t>
            </a:r>
            <a:r>
              <a:rPr lang="fa-IR" sz="2400" dirty="0" smtClean="0">
                <a:cs typeface="B Mitra" panose="00000400000000000000" pitchFamily="2" charset="-78"/>
              </a:rPr>
              <a:t>نیم</a:t>
            </a:r>
            <a:r>
              <a:rPr lang="ar-SA" sz="2400" dirty="0" smtClean="0">
                <a:cs typeface="B Mitra" panose="00000400000000000000" pitchFamily="2" charset="-78"/>
              </a:rPr>
              <a:t> </a:t>
            </a:r>
            <a:r>
              <a:rPr lang="ar-SA" sz="2400" dirty="0">
                <a:cs typeface="B Mitra" panose="00000400000000000000" pitchFamily="2" charset="-78"/>
              </a:rPr>
              <a:t>تمام آن‌ها که به نظر انجام شدنی </a:t>
            </a:r>
            <a:r>
              <a:rPr lang="fa-IR" sz="2400" dirty="0" smtClean="0">
                <a:cs typeface="B Mitra" panose="00000400000000000000" pitchFamily="2" charset="-78"/>
              </a:rPr>
              <a:t>است</a:t>
            </a:r>
            <a:r>
              <a:rPr lang="ar-SA" sz="2400" dirty="0" smtClean="0">
                <a:cs typeface="B Mitra" panose="00000400000000000000" pitchFamily="2" charset="-78"/>
              </a:rPr>
              <a:t> </a:t>
            </a:r>
            <a:r>
              <a:rPr lang="ar-SA" sz="2400" dirty="0">
                <a:cs typeface="B Mitra" panose="00000400000000000000" pitchFamily="2" charset="-78"/>
              </a:rPr>
              <a:t>را انجام </a:t>
            </a:r>
            <a:r>
              <a:rPr lang="ar-SA" sz="2400" dirty="0" smtClean="0">
                <a:cs typeface="B Mitra" panose="00000400000000000000" pitchFamily="2" charset="-78"/>
              </a:rPr>
              <a:t>ده</a:t>
            </a:r>
            <a:r>
              <a:rPr lang="fa-IR" sz="2400" dirty="0" smtClean="0">
                <a:cs typeface="B Mitra" panose="00000400000000000000" pitchFamily="2" charset="-78"/>
              </a:rPr>
              <a:t>ی</a:t>
            </a:r>
            <a:r>
              <a:rPr lang="ar-SA" sz="2400" dirty="0" smtClean="0">
                <a:cs typeface="B Mitra" panose="00000400000000000000" pitchFamily="2" charset="-78"/>
              </a:rPr>
              <a:t>م</a:t>
            </a:r>
            <a:r>
              <a:rPr lang="ar-SA" sz="2400" dirty="0">
                <a:cs typeface="B Mitra" panose="00000400000000000000" pitchFamily="2" charset="-78"/>
              </a:rPr>
              <a:t>. بعضی وقت‌ها اگر چیزی بود که </a:t>
            </a:r>
            <a:r>
              <a:rPr lang="ar-SA" sz="2400" dirty="0" smtClean="0">
                <a:cs typeface="B Mitra" panose="00000400000000000000" pitchFamily="2" charset="-78"/>
              </a:rPr>
              <a:t>م</a:t>
            </a:r>
            <a:r>
              <a:rPr lang="fa-IR" sz="2400" dirty="0" smtClean="0">
                <a:cs typeface="B Mitra" panose="00000400000000000000" pitchFamily="2" charset="-78"/>
              </a:rPr>
              <a:t>ا را</a:t>
            </a:r>
            <a:r>
              <a:rPr lang="ar-SA" sz="2400" dirty="0" smtClean="0">
                <a:cs typeface="B Mitra" panose="00000400000000000000" pitchFamily="2" charset="-78"/>
              </a:rPr>
              <a:t>گیج </a:t>
            </a:r>
            <a:r>
              <a:rPr lang="fa-IR" sz="2400" dirty="0" smtClean="0">
                <a:cs typeface="B Mitra" panose="00000400000000000000" pitchFamily="2" charset="-78"/>
              </a:rPr>
              <a:t>میکنه </a:t>
            </a:r>
            <a:r>
              <a:rPr lang="ar-SA" sz="2400" dirty="0" smtClean="0">
                <a:cs typeface="B Mitra" panose="00000400000000000000" pitchFamily="2" charset="-78"/>
              </a:rPr>
              <a:t>سند </a:t>
            </a:r>
            <a:r>
              <a:rPr lang="ar-SA" sz="2400" dirty="0">
                <a:cs typeface="B Mitra" panose="00000400000000000000" pitchFamily="2" charset="-78"/>
              </a:rPr>
              <a:t>(دفترچه) آن را </a:t>
            </a:r>
            <a:r>
              <a:rPr lang="fa-IR" sz="2400" dirty="0" smtClean="0">
                <a:cs typeface="B Mitra" panose="00000400000000000000" pitchFamily="2" charset="-78"/>
              </a:rPr>
              <a:t>بخوانیم</a:t>
            </a:r>
            <a:r>
              <a:rPr lang="ar-SA" sz="2400" dirty="0" smtClean="0">
                <a:cs typeface="B Mitra" panose="00000400000000000000" pitchFamily="2" charset="-78"/>
              </a:rPr>
              <a:t>. </a:t>
            </a:r>
            <a:endParaRPr lang="fa-IR" sz="2400" dirty="0" smtClean="0">
              <a:cs typeface="B Mitra" panose="00000400000000000000" pitchFamily="2" charset="-78"/>
            </a:endParaRPr>
          </a:p>
          <a:p>
            <a:pPr algn="r" rtl="1">
              <a:lnSpc>
                <a:spcPct val="150000"/>
              </a:lnSpc>
            </a:pPr>
            <a:r>
              <a:rPr lang="ar-SA" sz="2400" dirty="0" smtClean="0">
                <a:cs typeface="B Mitra" panose="00000400000000000000" pitchFamily="2" charset="-78"/>
              </a:rPr>
              <a:t>یادگرفتن </a:t>
            </a:r>
            <a:r>
              <a:rPr lang="ar-SA" sz="2400" dirty="0">
                <a:cs typeface="B Mitra" panose="00000400000000000000" pitchFamily="2" charset="-78"/>
              </a:rPr>
              <a:t>فناوری‌ها به‌طور قطع یک مهارت است. </a:t>
            </a:r>
            <a:r>
              <a:rPr lang="fa-IR" sz="2400" dirty="0" smtClean="0">
                <a:cs typeface="B Mitra" panose="00000400000000000000" pitchFamily="2" charset="-78"/>
              </a:rPr>
              <a:t>کتابداران</a:t>
            </a:r>
            <a:r>
              <a:rPr lang="ar-SA" sz="2400" dirty="0" smtClean="0">
                <a:cs typeface="B Mitra" panose="00000400000000000000" pitchFamily="2" charset="-78"/>
              </a:rPr>
              <a:t> </a:t>
            </a:r>
            <a:r>
              <a:rPr lang="ar-SA" sz="2400" dirty="0">
                <a:cs typeface="B Mitra" panose="00000400000000000000" pitchFamily="2" charset="-78"/>
              </a:rPr>
              <a:t>باید یاد بگیرند که چگونه فناوری‌های جدید را یاد بگیرند، بدون اینکه از بقیه بخواهند که به آن‌ها کمک </a:t>
            </a:r>
            <a:r>
              <a:rPr lang="ar-SA" sz="2400" dirty="0" smtClean="0">
                <a:cs typeface="B Mitra" panose="00000400000000000000" pitchFamily="2" charset="-78"/>
              </a:rPr>
              <a:t>کنند</a:t>
            </a:r>
            <a:r>
              <a:rPr lang="fa-IR" sz="2400" dirty="0" smtClean="0">
                <a:cs typeface="B Mitra" panose="00000400000000000000" pitchFamily="2" charset="-78"/>
              </a:rPr>
              <a:t>.</a:t>
            </a:r>
            <a:endParaRPr lang="en-US" sz="2400" dirty="0">
              <a:cs typeface="B Mitra" panose="00000400000000000000" pitchFamily="2" charset="-78"/>
            </a:endParaRPr>
          </a:p>
        </p:txBody>
      </p:sp>
    </p:spTree>
    <p:extLst>
      <p:ext uri="{BB962C8B-B14F-4D97-AF65-F5344CB8AC3E}">
        <p14:creationId xmlns:p14="http://schemas.microsoft.com/office/powerpoint/2010/main" val="1234234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611" y="1171977"/>
            <a:ext cx="10882647" cy="5409127"/>
          </a:xfrm>
        </p:spPr>
        <p:txBody>
          <a:bodyPr>
            <a:normAutofit/>
          </a:bodyPr>
          <a:lstStyle/>
          <a:p>
            <a:pPr algn="r" rtl="1">
              <a:lnSpc>
                <a:spcPct val="150000"/>
              </a:lnSpc>
            </a:pPr>
            <a:r>
              <a:rPr lang="fa-IR" sz="2800" dirty="0">
                <a:cs typeface="B Mitra" panose="00000400000000000000" pitchFamily="2" charset="-78"/>
              </a:rPr>
              <a:t>امروزه برقراري ارتباط را مي توان از عناصر اساسي زندگي اجتماعي و حرفه </a:t>
            </a:r>
            <a:r>
              <a:rPr lang="fa-IR" sz="2800" dirty="0" smtClean="0">
                <a:cs typeface="B Mitra" panose="00000400000000000000" pitchFamily="2" charset="-78"/>
              </a:rPr>
              <a:t>اي دانست</a:t>
            </a:r>
            <a:r>
              <a:rPr lang="fa-IR" sz="2800" dirty="0">
                <a:cs typeface="B Mitra" panose="00000400000000000000" pitchFamily="2" charset="-78"/>
              </a:rPr>
              <a:t>؛ چرا كه آدمي با برقراري ارتباط با محيط و انسان هاي پيرامونش درصدد </a:t>
            </a:r>
            <a:r>
              <a:rPr lang="fa-IR" sz="2800" dirty="0" smtClean="0">
                <a:cs typeface="B Mitra" panose="00000400000000000000" pitchFamily="2" charset="-78"/>
              </a:rPr>
              <a:t>رفع نيازهاي </a:t>
            </a:r>
            <a:r>
              <a:rPr lang="fa-IR" sz="2800" dirty="0">
                <a:cs typeface="B Mitra" panose="00000400000000000000" pitchFamily="2" charset="-78"/>
              </a:rPr>
              <a:t>خويش است</a:t>
            </a:r>
            <a:r>
              <a:rPr lang="fa-IR" sz="2800" dirty="0" smtClean="0">
                <a:cs typeface="B Mitra" panose="00000400000000000000" pitchFamily="2" charset="-78"/>
              </a:rPr>
              <a:t>.</a:t>
            </a:r>
            <a:r>
              <a:rPr lang="fa-IR" sz="2800" dirty="0">
                <a:cs typeface="B Mitra" panose="00000400000000000000" pitchFamily="2" charset="-78"/>
              </a:rPr>
              <a:t> با توجه به حجم روزافزون اطلاعات در قالب محمل هاي گوناگون، كتابخانه ها </a:t>
            </a:r>
            <a:r>
              <a:rPr lang="fa-IR" sz="2800" dirty="0" smtClean="0">
                <a:cs typeface="B Mitra" panose="00000400000000000000" pitchFamily="2" charset="-78"/>
              </a:rPr>
              <a:t>و مراكز </a:t>
            </a:r>
            <a:r>
              <a:rPr lang="fa-IR" sz="2800" dirty="0">
                <a:cs typeface="B Mitra" panose="00000400000000000000" pitchFamily="2" charset="-78"/>
              </a:rPr>
              <a:t>اطلاع رساني به عنوان مهم ترين و موجه ترين نهادهاي اطلاعاتي مورد توجه و </a:t>
            </a:r>
            <a:r>
              <a:rPr lang="fa-IR" sz="2800" dirty="0" smtClean="0">
                <a:cs typeface="B Mitra" panose="00000400000000000000" pitchFamily="2" charset="-78"/>
              </a:rPr>
              <a:t>مراجعة عموم </a:t>
            </a:r>
            <a:r>
              <a:rPr lang="fa-IR" sz="2800" dirty="0">
                <a:cs typeface="B Mitra" panose="00000400000000000000" pitchFamily="2" charset="-78"/>
              </a:rPr>
              <a:t>مردم قرار داشته و دارند. در اين ميان، كتابخانه را مي توان در زمرة محيط هاي </a:t>
            </a:r>
            <a:r>
              <a:rPr lang="fa-IR" sz="2800" dirty="0" smtClean="0">
                <a:cs typeface="B Mitra" panose="00000400000000000000" pitchFamily="2" charset="-78"/>
              </a:rPr>
              <a:t>ارتباط جمعي </a:t>
            </a:r>
            <a:r>
              <a:rPr lang="fa-IR" sz="2800" dirty="0">
                <a:cs typeface="B Mitra" panose="00000400000000000000" pitchFamily="2" charset="-78"/>
              </a:rPr>
              <a:t>دانست؛ چرا كه كتابخانه وظيفة رساندن اطلاعات و ايده ها به عدة زيادي از انسان </a:t>
            </a:r>
            <a:r>
              <a:rPr lang="fa-IR" sz="2800" dirty="0" smtClean="0">
                <a:cs typeface="B Mitra" panose="00000400000000000000" pitchFamily="2" charset="-78"/>
              </a:rPr>
              <a:t>ها را </a:t>
            </a:r>
            <a:r>
              <a:rPr lang="fa-IR" sz="2800" dirty="0">
                <a:cs typeface="B Mitra" panose="00000400000000000000" pitchFamily="2" charset="-78"/>
              </a:rPr>
              <a:t>عهده دار </a:t>
            </a:r>
            <a:r>
              <a:rPr lang="fa-IR" sz="2800" dirty="0" smtClean="0">
                <a:cs typeface="B Mitra" panose="00000400000000000000" pitchFamily="2" charset="-78"/>
              </a:rPr>
              <a:t>است.</a:t>
            </a:r>
            <a:endParaRPr lang="en-US" sz="2800" dirty="0">
              <a:cs typeface="B Mitra" panose="00000400000000000000" pitchFamily="2" charset="-78"/>
            </a:endParaRPr>
          </a:p>
        </p:txBody>
      </p:sp>
    </p:spTree>
    <p:extLst>
      <p:ext uri="{BB962C8B-B14F-4D97-AF65-F5344CB8AC3E}">
        <p14:creationId xmlns:p14="http://schemas.microsoft.com/office/powerpoint/2010/main" val="47792203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88" y="508200"/>
            <a:ext cx="10371272" cy="1280890"/>
          </a:xfrm>
        </p:spPr>
        <p:txBody>
          <a:bodyPr>
            <a:normAutofit/>
          </a:bodyPr>
          <a:lstStyle/>
          <a:p>
            <a:pPr algn="r" rtl="1"/>
            <a:r>
              <a:rPr lang="en-US" sz="2800" dirty="0" smtClean="0">
                <a:solidFill>
                  <a:srgbClr val="FF0000"/>
                </a:solidFill>
                <a:cs typeface="B Titr" panose="00000700000000000000" pitchFamily="2" charset="-78"/>
              </a:rPr>
              <a:t/>
            </a:r>
            <a:br>
              <a:rPr lang="en-US" sz="2800" dirty="0" smtClean="0">
                <a:solidFill>
                  <a:srgbClr val="FF0000"/>
                </a:solidFill>
                <a:cs typeface="B Titr" panose="00000700000000000000" pitchFamily="2" charset="-78"/>
              </a:rPr>
            </a:br>
            <a:r>
              <a:rPr lang="en-US" sz="2800" dirty="0" smtClean="0">
                <a:solidFill>
                  <a:srgbClr val="FF0000"/>
                </a:solidFill>
                <a:cs typeface="B Titr" panose="00000700000000000000" pitchFamily="2" charset="-78"/>
              </a:rPr>
              <a:t> </a:t>
            </a:r>
            <a:r>
              <a:rPr lang="ar-SA" sz="2800" dirty="0" smtClean="0">
                <a:solidFill>
                  <a:srgbClr val="FF0000"/>
                </a:solidFill>
                <a:cs typeface="B Titr" panose="00000700000000000000" pitchFamily="2" charset="-78"/>
              </a:rPr>
              <a:t>توانایی حفظ فناوری و کتابداری با ایده و نظرات جدید (اشتیاق برای یادگیری</a:t>
            </a:r>
            <a:r>
              <a:rPr lang="fa-IR" sz="2800" dirty="0" smtClean="0">
                <a:solidFill>
                  <a:srgbClr val="FF0000"/>
                </a:solidFill>
                <a:cs typeface="B Titr" panose="00000700000000000000" pitchFamily="2" charset="-78"/>
              </a:rPr>
              <a:t>)</a:t>
            </a:r>
            <a:endParaRPr lang="en-US" sz="2800" dirty="0">
              <a:solidFill>
                <a:srgbClr val="FF0000"/>
              </a:solidFill>
              <a:cs typeface="B Titr" panose="00000700000000000000" pitchFamily="2" charset="-78"/>
            </a:endParaRPr>
          </a:p>
        </p:txBody>
      </p:sp>
      <p:sp>
        <p:nvSpPr>
          <p:cNvPr id="3" name="Content Placeholder 2"/>
          <p:cNvSpPr>
            <a:spLocks noGrp="1"/>
          </p:cNvSpPr>
          <p:nvPr>
            <p:ph idx="1"/>
          </p:nvPr>
        </p:nvSpPr>
        <p:spPr>
          <a:xfrm>
            <a:off x="928351" y="1789090"/>
            <a:ext cx="10730809" cy="4534437"/>
          </a:xfrm>
        </p:spPr>
        <p:txBody>
          <a:bodyPr>
            <a:normAutofit lnSpcReduction="10000"/>
          </a:bodyPr>
          <a:lstStyle/>
          <a:p>
            <a:pPr algn="r" rtl="1">
              <a:lnSpc>
                <a:spcPct val="150000"/>
              </a:lnSpc>
            </a:pPr>
            <a:r>
              <a:rPr lang="en-US" sz="2800" dirty="0">
                <a:cs typeface="B Mitra" panose="00000400000000000000" pitchFamily="2" charset="-78"/>
              </a:rPr>
              <a:t> </a:t>
            </a:r>
            <a:r>
              <a:rPr lang="ar-SA" sz="2800" dirty="0">
                <a:cs typeface="B Mitra" panose="00000400000000000000" pitchFamily="2" charset="-78"/>
              </a:rPr>
              <a:t>نگه </a:t>
            </a:r>
            <a:r>
              <a:rPr lang="fa-IR" sz="2800" dirty="0" smtClean="0">
                <a:cs typeface="B Mitra" panose="00000400000000000000" pitchFamily="2" charset="-78"/>
              </a:rPr>
              <a:t>داشتن </a:t>
            </a:r>
            <a:r>
              <a:rPr lang="ar-SA" sz="2800" dirty="0" smtClean="0">
                <a:cs typeface="B Mitra" panose="00000400000000000000" pitchFamily="2" charset="-78"/>
              </a:rPr>
              <a:t>فناوری‌های </a:t>
            </a:r>
            <a:r>
              <a:rPr lang="ar-SA" sz="2800" dirty="0">
                <a:cs typeface="B Mitra" panose="00000400000000000000" pitchFamily="2" charset="-78"/>
              </a:rPr>
              <a:t>جدید اغلب جزء صریح ذکر شده از وظایف کاری شخص </a:t>
            </a:r>
            <a:r>
              <a:rPr lang="ar-SA" sz="2800" dirty="0" smtClean="0">
                <a:cs typeface="B Mitra" panose="00000400000000000000" pitchFamily="2" charset="-78"/>
              </a:rPr>
              <a:t>نیست. </a:t>
            </a:r>
            <a:r>
              <a:rPr lang="ar-SA" sz="2800" dirty="0">
                <a:cs typeface="B Mitra" panose="00000400000000000000" pitchFamily="2" charset="-78"/>
              </a:rPr>
              <a:t>پنج سال پیش تعدادی بسیار کمی از مردم درباره</a:t>
            </a:r>
            <a:r>
              <a:rPr lang="en-US" sz="2800" dirty="0">
                <a:cs typeface="B Mitra" panose="00000400000000000000" pitchFamily="2" charset="-78"/>
              </a:rPr>
              <a:t> blog </a:t>
            </a:r>
            <a:r>
              <a:rPr lang="ar-SA" sz="2800" dirty="0">
                <a:cs typeface="B Mitra" panose="00000400000000000000" pitchFamily="2" charset="-78"/>
              </a:rPr>
              <a:t>و</a:t>
            </a:r>
            <a:r>
              <a:rPr lang="en-US" sz="2800" dirty="0">
                <a:cs typeface="B Mitra" panose="00000400000000000000" pitchFamily="2" charset="-78"/>
              </a:rPr>
              <a:t> </a:t>
            </a:r>
            <a:r>
              <a:rPr lang="en-US" sz="2800" dirty="0" smtClean="0">
                <a:cs typeface="B Mitra" panose="00000400000000000000" pitchFamily="2" charset="-78"/>
              </a:rPr>
              <a:t>IM (</a:t>
            </a:r>
            <a:r>
              <a:rPr lang="en-US" dirty="0" smtClean="0"/>
              <a:t>Instant </a:t>
            </a:r>
            <a:r>
              <a:rPr lang="en-US" dirty="0"/>
              <a:t>Messaging </a:t>
            </a:r>
            <a:r>
              <a:rPr lang="en-US" dirty="0" smtClean="0"/>
              <a:t>)</a:t>
            </a:r>
            <a:r>
              <a:rPr lang="ar-SA" sz="2800" dirty="0" smtClean="0">
                <a:cs typeface="B Mitra" panose="00000400000000000000" pitchFamily="2" charset="-78"/>
              </a:rPr>
              <a:t>در </a:t>
            </a:r>
            <a:r>
              <a:rPr lang="ar-SA" sz="2800" dirty="0">
                <a:cs typeface="B Mitra" panose="00000400000000000000" pitchFamily="2" charset="-78"/>
              </a:rPr>
              <a:t>کتابخانه‌ها صحبت می‌کردند اما اکنون بسیاری از کتابخانه‌ها از این ابزارها برای ارائه خدمت به مشتریان استفاده می‌کنند. ما باید این‌ها را با فناوری‌های جدید و آنچه در کتابخانه‌ها هست (می‌تواند باشد)، حفظ کنیم و همچنین باید این‌ها را در کمترین زمان ممکن انجام دهیم زیرا ما مشغله‌های زیادی داریم. سعی کنید که بخشی از زمان پرمشغله‌تان را به این امر اختصاص دهید. </a:t>
            </a:r>
            <a:r>
              <a:rPr lang="fa-IR" sz="2800" dirty="0" smtClean="0">
                <a:cs typeface="B Mitra" panose="00000400000000000000" pitchFamily="2" charset="-78"/>
              </a:rPr>
              <a:t>گاهی</a:t>
            </a:r>
            <a:r>
              <a:rPr lang="ar-SA" sz="2800" dirty="0" smtClean="0">
                <a:cs typeface="B Mitra" panose="00000400000000000000" pitchFamily="2" charset="-78"/>
              </a:rPr>
              <a:t> </a:t>
            </a:r>
            <a:r>
              <a:rPr lang="ar-SA" sz="2800" dirty="0">
                <a:cs typeface="B Mitra" panose="00000400000000000000" pitchFamily="2" charset="-78"/>
              </a:rPr>
              <a:t>شما متون حرفه‌ای را مطالعه کنید یا به قالب‌ها و اَشکال مختلف وب توجه </a:t>
            </a:r>
            <a:r>
              <a:rPr lang="ar-SA" sz="2800" dirty="0" smtClean="0">
                <a:cs typeface="B Mitra" panose="00000400000000000000" pitchFamily="2" charset="-78"/>
              </a:rPr>
              <a:t>کنید</a:t>
            </a:r>
            <a:r>
              <a:rPr lang="fa-IR" sz="2800" dirty="0" smtClean="0">
                <a:cs typeface="B Mitra" panose="00000400000000000000" pitchFamily="2" charset="-78"/>
              </a:rPr>
              <a:t>.</a:t>
            </a:r>
            <a:endParaRPr lang="en-US" sz="2800" dirty="0">
              <a:cs typeface="B Mitra" panose="00000400000000000000" pitchFamily="2" charset="-78"/>
            </a:endParaRPr>
          </a:p>
          <a:p>
            <a:pPr algn="r" rtl="1">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2308943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794" y="566671"/>
            <a:ext cx="10547797" cy="6555346"/>
          </a:xfrm>
        </p:spPr>
        <p:txBody>
          <a:bodyPr>
            <a:normAutofit/>
          </a:bodyPr>
          <a:lstStyle/>
          <a:p>
            <a:pPr algn="r" rtl="1">
              <a:lnSpc>
                <a:spcPct val="150000"/>
              </a:lnSpc>
            </a:pPr>
            <a:r>
              <a:rPr lang="fa-IR" sz="2800" dirty="0">
                <a:cs typeface="B Mitra" panose="00000400000000000000" pitchFamily="2" charset="-78"/>
              </a:rPr>
              <a:t>ما باید یاد بگیریم که </a:t>
            </a:r>
            <a:r>
              <a:rPr lang="fa-IR" sz="2800" dirty="0" smtClean="0">
                <a:cs typeface="B Mitra" panose="00000400000000000000" pitchFamily="2" charset="-78"/>
              </a:rPr>
              <a:t>الگوهای </a:t>
            </a:r>
            <a:r>
              <a:rPr lang="fa-IR" sz="2800" dirty="0">
                <a:cs typeface="B Mitra" panose="00000400000000000000" pitchFamily="2" charset="-78"/>
              </a:rPr>
              <a:t>کسب اطلاعات رو بشناسیم و درگیر جبهه‌گیری‌های پنهان منابع اطلاعاتی نشیم. ما باید قضاوت کردن رو یاد بگیریم و با تکیه به منطق، استدلال و شواهد کافی نظر خودمون رو ارایه بدیم. شهروندان دنیای امروز باید فعالانه تفکر انتقادی رو توی خودشون پرورش بدن </a:t>
            </a:r>
            <a:r>
              <a:rPr lang="fa-IR" sz="2800" dirty="0" smtClean="0">
                <a:cs typeface="B Mitra" panose="00000400000000000000" pitchFamily="2" charset="-78"/>
              </a:rPr>
              <a:t>ادعاهایی </a:t>
            </a:r>
            <a:r>
              <a:rPr lang="fa-IR" sz="2800" dirty="0">
                <a:cs typeface="B Mitra" panose="00000400000000000000" pitchFamily="2" charset="-78"/>
              </a:rPr>
              <a:t>که هر روز باهاش بمباران میشن رو صحت‌سنجی کنند و تصمیم عقلانی بگیرند.</a:t>
            </a:r>
          </a:p>
          <a:p>
            <a:pPr algn="r" rtl="1">
              <a:lnSpc>
                <a:spcPct val="150000"/>
              </a:lnSpc>
            </a:pPr>
            <a:r>
              <a:rPr lang="fa-IR" sz="2800" dirty="0">
                <a:cs typeface="B Mitra" panose="00000400000000000000" pitchFamily="2" charset="-78"/>
              </a:rPr>
              <a:t>خانواده‌ها هر روز باید تصمیمات مختلفی در مسایلی همچون تحصیلات فرزندان، سلامت و بهداشت و حتی غذای روی میز بگیرند و کافیه چرخی تو دنیای دیجیتال بزنید تا متوجه بشید چه مقدار اطلاعات ضد و نقیض تو این دنیا در حال چرخش است و ما بدون این مهارت تو تفکر فقط به بی راهه کشیده می شیم.</a:t>
            </a:r>
          </a:p>
          <a:p>
            <a:pPr algn="r" rtl="1">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1356788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2435" y="321972"/>
            <a:ext cx="10268240" cy="6104586"/>
          </a:xfrm>
        </p:spPr>
        <p:txBody>
          <a:bodyPr>
            <a:normAutofit fontScale="92500" lnSpcReduction="10000"/>
          </a:bodyPr>
          <a:lstStyle/>
          <a:p>
            <a:pPr algn="r" rtl="1">
              <a:lnSpc>
                <a:spcPct val="150000"/>
              </a:lnSpc>
            </a:pPr>
            <a:r>
              <a:rPr lang="fa-IR" sz="2800" b="1" dirty="0">
                <a:solidFill>
                  <a:srgbClr val="FF0000"/>
                </a:solidFill>
                <a:cs typeface="B Mitra" panose="00000400000000000000" pitchFamily="2" charset="-78"/>
              </a:rPr>
              <a:t>گفت و گو</a:t>
            </a:r>
          </a:p>
          <a:p>
            <a:pPr marL="0" indent="0" algn="r" rtl="1">
              <a:lnSpc>
                <a:spcPct val="150000"/>
              </a:lnSpc>
              <a:buNone/>
            </a:pPr>
            <a:r>
              <a:rPr lang="fa-IR" sz="2800" dirty="0">
                <a:cs typeface="B Mitra" panose="00000400000000000000" pitchFamily="2" charset="-78"/>
              </a:rPr>
              <a:t>گفت و گو یعنی توانایی بیان باورها به وضوح، بیان نظر به صورت مشخص، انتقال دستورالعمل‌ها به  صورت شفاف و ایجاد انگیزه در بقیه با استفاده از قدرت کلام. این مهارت‌ همواره در طول تاریخ بشر یک فاکتور الزامی بوده (نگاهی به هیتلر و سخنرانی‌هاش بندازید). در بخش آموزش و پرورش باید خوندن صحیح و نوشتن واضح و بیان شیوا آموزش داده بشه – مهارت‌هایی که تقریبا تمامی سیستم‌های آموزش و پرورش دنیا تو اون شکست خوردند.</a:t>
            </a:r>
          </a:p>
          <a:p>
            <a:pPr marL="0" indent="0" algn="r" rtl="1">
              <a:lnSpc>
                <a:spcPct val="150000"/>
              </a:lnSpc>
              <a:buNone/>
            </a:pPr>
            <a:r>
              <a:rPr lang="fa-IR" sz="2800" dirty="0">
                <a:cs typeface="B Mitra" panose="00000400000000000000" pitchFamily="2" charset="-78"/>
              </a:rPr>
              <a:t>ب</a:t>
            </a:r>
            <a:r>
              <a:rPr lang="fa-IR" sz="2800" dirty="0" smtClean="0">
                <a:cs typeface="B Mitra" panose="00000400000000000000" pitchFamily="2" charset="-78"/>
              </a:rPr>
              <a:t>ه </a:t>
            </a:r>
            <a:r>
              <a:rPr lang="fa-IR" sz="2800" dirty="0">
                <a:cs typeface="B Mitra" panose="00000400000000000000" pitchFamily="2" charset="-78"/>
              </a:rPr>
              <a:t>زودی فرزندان ما در یه مکان و زمان خاص سر کار نخواهند رفت و چه بسا کار گروهی محلی به یک کار گروهی جهانی تبدیل بشه و همکاران فرزندان شما متعلق به نقاط دیگه ی دنیا باشند. اینجا قدرت گفت و گو عرض اندام می کنه. چون با پیشرفت تکنولوژی و راه‌های جدید تبادل نظر همچون ویدئو کنفرانس، گفت و گو با نهایت شفافیت و به صورت موثر از ملزومات زندگی خواهند بود.</a:t>
            </a:r>
          </a:p>
          <a:p>
            <a:pPr algn="r" rtl="1">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34934378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1217" y="369194"/>
            <a:ext cx="11066729" cy="6488806"/>
          </a:xfrm>
        </p:spPr>
        <p:txBody>
          <a:bodyPr>
            <a:noAutofit/>
          </a:bodyPr>
          <a:lstStyle/>
          <a:p>
            <a:pPr algn="r" rtl="1"/>
            <a:r>
              <a:rPr lang="fa-IR" sz="2800" b="1" dirty="0">
                <a:solidFill>
                  <a:srgbClr val="FF0000"/>
                </a:solidFill>
                <a:cs typeface="B Mitra" panose="00000400000000000000" pitchFamily="2" charset="-78"/>
              </a:rPr>
              <a:t>همکاری و همیاری</a:t>
            </a:r>
          </a:p>
          <a:p>
            <a:pPr algn="r" rtl="1"/>
            <a:r>
              <a:rPr lang="fa-IR" sz="2800" dirty="0">
                <a:cs typeface="B Mitra" panose="00000400000000000000" pitchFamily="2" charset="-78"/>
              </a:rPr>
              <a:t>رشد چشمگیر سایتهایی همچون ویکی پدیا هر روز به ما این رو یادآوری میکنه که ما و به تبع اون کل دنیا می تونیم از همکاری با یکدیگر نفع ببریم. در دنیای حال میلیون‌ها انسان از سرتاسر دنیا توانایی کمک به یک هدف مشترک رو دارند. در دنیایی که افراد با پیش‌زمینه‌های مختلف در محیط کار و تحصیل و یا حتی خدمت سربازی گرد هم میان، یک مجموعه‌ای از مهارت‌هایی رو گرد هم آوردیم که اگر درست به کار گرفته بشن تقریبا میشه باهاش هر مشکلی رو حل کرد.</a:t>
            </a:r>
            <a:br>
              <a:rPr lang="fa-IR" sz="2800" dirty="0">
                <a:cs typeface="B Mitra" panose="00000400000000000000" pitchFamily="2" charset="-78"/>
              </a:rPr>
            </a:br>
            <a:r>
              <a:rPr lang="fa-IR" sz="2800" dirty="0">
                <a:cs typeface="B Mitra" panose="00000400000000000000" pitchFamily="2" charset="-78"/>
              </a:rPr>
              <a:t>این کار هیچ جوره صورت نمی گیره مگر اینکه افراد یاد بگیرند با هم دیگه همکاری کنند.</a:t>
            </a:r>
            <a:br>
              <a:rPr lang="fa-IR" sz="2800" dirty="0">
                <a:cs typeface="B Mitra" panose="00000400000000000000" pitchFamily="2" charset="-78"/>
              </a:rPr>
            </a:br>
            <a:r>
              <a:rPr lang="fa-IR" sz="2800" dirty="0">
                <a:cs typeface="B Mitra" panose="00000400000000000000" pitchFamily="2" charset="-78"/>
              </a:rPr>
              <a:t>و هرکس به اندازه‌ی خودش برای حل چالش‌های پیش رو از توانایی‌ها و مهارت‌های خودش استفاده کنه.</a:t>
            </a:r>
          </a:p>
          <a:p>
            <a:pPr algn="r" rtl="1"/>
            <a:r>
              <a:rPr lang="fa-IR" sz="2800" dirty="0">
                <a:cs typeface="B Mitra" panose="00000400000000000000" pitchFamily="2" charset="-78"/>
              </a:rPr>
              <a:t>باید یاد بگیریم چجوری با افراد مختلف با دانش، فرهنگ، سلیقه و دیدگاه مختلف علاوه بر همزیسیتی مسالمت‌آمیز، همکاری کنیم.</a:t>
            </a:r>
          </a:p>
          <a:p>
            <a:pPr algn="r" rtl="1"/>
            <a:r>
              <a:rPr lang="fa-IR" sz="2800" dirty="0">
                <a:cs typeface="B Mitra" panose="00000400000000000000" pitchFamily="2" charset="-78"/>
              </a:rPr>
              <a:t>محقق و نویسنده‌ی بزرگ آقای </a:t>
            </a:r>
            <a:r>
              <a:rPr lang="fa-IR" sz="2800" dirty="0" smtClean="0">
                <a:cs typeface="B Mitra" panose="00000400000000000000" pitchFamily="2" charset="-78"/>
              </a:rPr>
              <a:t>جیمز سوروکی باور </a:t>
            </a:r>
            <a:r>
              <a:rPr lang="fa-IR" sz="2800" dirty="0">
                <a:cs typeface="B Mitra" panose="00000400000000000000" pitchFamily="2" charset="-78"/>
              </a:rPr>
              <a:t>داره که در شرایط مساعد خرد جمعی توانایی جابجایی کوه‌ها رو داره .</a:t>
            </a:r>
            <a:br>
              <a:rPr lang="fa-IR" sz="2800" dirty="0">
                <a:cs typeface="B Mitra" panose="00000400000000000000" pitchFamily="2" charset="-78"/>
              </a:rPr>
            </a:br>
            <a:r>
              <a:rPr lang="fa-IR" sz="2800" dirty="0">
                <a:cs typeface="B Mitra" panose="00000400000000000000" pitchFamily="2" charset="-78"/>
              </a:rPr>
              <a:t>خردجمعی  از اونجایی که برآمد خرد تک‌تک اعضا جمع هست، قویتر از هوش و ذکاوت تک‌تک اعضای گروهه.</a:t>
            </a:r>
          </a:p>
          <a:p>
            <a:pPr marL="0" indent="0" algn="r" rtl="1">
              <a:buNone/>
            </a:pPr>
            <a:endParaRPr lang="en-US" sz="2800" dirty="0">
              <a:cs typeface="B Mitra" panose="00000400000000000000" pitchFamily="2" charset="-78"/>
            </a:endParaRPr>
          </a:p>
        </p:txBody>
      </p:sp>
    </p:spTree>
    <p:extLst>
      <p:ext uri="{BB962C8B-B14F-4D97-AF65-F5344CB8AC3E}">
        <p14:creationId xmlns:p14="http://schemas.microsoft.com/office/powerpoint/2010/main" val="226935693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676" y="250622"/>
            <a:ext cx="8911687" cy="1136003"/>
          </a:xfrm>
        </p:spPr>
        <p:txBody>
          <a:bodyPr>
            <a:normAutofit fontScale="90000"/>
          </a:bodyPr>
          <a:lstStyle/>
          <a:p>
            <a:pPr algn="ctr"/>
            <a:r>
              <a:rPr lang="fa-IR" sz="4400" b="1" dirty="0">
                <a:solidFill>
                  <a:srgbClr val="FF0000"/>
                </a:solidFill>
                <a:cs typeface="B Titr" panose="00000700000000000000" pitchFamily="2" charset="-78"/>
              </a:rPr>
              <a:t>باسواد اطلاعاتي</a:t>
            </a:r>
            <a:r>
              <a:rPr lang="fa-IR" dirty="0">
                <a:cs typeface="B Mitra" panose="00000400000000000000" pitchFamily="2" charset="-78"/>
              </a:rPr>
              <a:t/>
            </a:r>
            <a:br>
              <a:rPr lang="fa-IR" dirty="0">
                <a:cs typeface="B Mitra" panose="00000400000000000000" pitchFamily="2" charset="-78"/>
              </a:rPr>
            </a:br>
            <a:endParaRPr lang="en-US" dirty="0">
              <a:cs typeface="B Mitra" panose="00000400000000000000" pitchFamily="2" charset="-78"/>
            </a:endParaRPr>
          </a:p>
        </p:txBody>
      </p:sp>
      <p:sp>
        <p:nvSpPr>
          <p:cNvPr id="3" name="Content Placeholder 2"/>
          <p:cNvSpPr>
            <a:spLocks noGrp="1"/>
          </p:cNvSpPr>
          <p:nvPr>
            <p:ph idx="1"/>
          </p:nvPr>
        </p:nvSpPr>
        <p:spPr>
          <a:xfrm>
            <a:off x="927279" y="1386625"/>
            <a:ext cx="10895527" cy="5761150"/>
          </a:xfrm>
        </p:spPr>
        <p:txBody>
          <a:bodyPr>
            <a:normAutofit/>
          </a:bodyPr>
          <a:lstStyle/>
          <a:p>
            <a:pPr marL="0" indent="0" algn="r" rtl="1">
              <a:lnSpc>
                <a:spcPct val="150000"/>
              </a:lnSpc>
              <a:buNone/>
            </a:pPr>
            <a:r>
              <a:rPr lang="fa-IR" sz="2800" dirty="0" smtClean="0">
                <a:cs typeface="B Mitra" panose="00000400000000000000" pitchFamily="2" charset="-78"/>
              </a:rPr>
              <a:t>باسواد </a:t>
            </a:r>
            <a:r>
              <a:rPr lang="fa-IR" sz="2800" dirty="0">
                <a:cs typeface="B Mitra" panose="00000400000000000000" pitchFamily="2" charset="-78"/>
              </a:rPr>
              <a:t>اطلاعاتي فردي است که قادر است سخت افزارها و نرم افزارهاي کاربردي پايگاه داده و فن آوري هاي ديگر را براي انجام امور گوناگون مربوط به تحصيل، حرفه و امور شخصي خود بکار گيرد. فرد باسواد اطلاعاتي، ارزش اطلاعات را تشخيص داده و وقتي براي حل مشکلي، به اطلاعات نيازمند است، توانايي پيدا کردن و تحليل آنها را داشته و قادر است محتواي اطلاعات را با ديد انتقادي ارزيابي کند؛ همچنين استفاده از محتواي اطلاعاتي را به درستي و با مهارت انجام مي دهد و از طرفي، توانايي ايجاد محتواي کيفي را نيز دارد.  بنابراين افرادي که مايلند تا به سواد اطلاعاتي دست يابند ابتدا بايد مهارتهاي تکنولوژي مربوطه را کسب نمايند.</a:t>
            </a:r>
          </a:p>
          <a:p>
            <a:pPr algn="r" rtl="1"/>
            <a:endParaRPr lang="en-US" sz="2800" dirty="0">
              <a:cs typeface="B Mitra" panose="00000400000000000000" pitchFamily="2" charset="-78"/>
            </a:endParaRPr>
          </a:p>
        </p:txBody>
      </p:sp>
    </p:spTree>
    <p:extLst>
      <p:ext uri="{BB962C8B-B14F-4D97-AF65-F5344CB8AC3E}">
        <p14:creationId xmlns:p14="http://schemas.microsoft.com/office/powerpoint/2010/main" val="2165738517"/>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995" y="103031"/>
            <a:ext cx="10071279" cy="1280890"/>
          </a:xfrm>
        </p:spPr>
        <p:txBody>
          <a:bodyPr>
            <a:noAutofit/>
          </a:bodyPr>
          <a:lstStyle/>
          <a:p>
            <a:pPr marL="342900" lvl="0" indent="-342900" algn="ctr" rtl="1">
              <a:spcBef>
                <a:spcPts val="1000"/>
              </a:spcBef>
            </a:pPr>
            <a:r>
              <a:rPr lang="fa-IR" dirty="0">
                <a:cs typeface="B Titr" panose="00000700000000000000" pitchFamily="2" charset="-78"/>
              </a:rPr>
              <a:t>مهارت برتر مورد نیاز برای کتابداران امروز و فردا</a:t>
            </a:r>
            <a:r>
              <a:rPr lang="fa-IR" b="1" dirty="0" smtClean="0">
                <a:solidFill>
                  <a:prstClr val="black">
                    <a:lumMod val="75000"/>
                    <a:lumOff val="25000"/>
                  </a:prstClr>
                </a:solidFill>
                <a:ea typeface="+mn-ea"/>
                <a:cs typeface="B Titr" panose="00000700000000000000" pitchFamily="2" charset="-78"/>
              </a:rPr>
              <a:t/>
            </a:r>
            <a:br>
              <a:rPr lang="fa-IR" b="1" dirty="0" smtClean="0">
                <a:solidFill>
                  <a:prstClr val="black">
                    <a:lumMod val="75000"/>
                    <a:lumOff val="25000"/>
                  </a:prstClr>
                </a:solidFill>
                <a:ea typeface="+mn-ea"/>
                <a:cs typeface="B Titr" panose="00000700000000000000" pitchFamily="2" charset="-78"/>
              </a:rPr>
            </a:br>
            <a:r>
              <a:rPr lang="fa-IR" b="1" dirty="0" smtClean="0">
                <a:solidFill>
                  <a:prstClr val="black">
                    <a:lumMod val="75000"/>
                    <a:lumOff val="25000"/>
                  </a:prstClr>
                </a:solidFill>
                <a:ea typeface="+mn-ea"/>
                <a:cs typeface="B Titr" panose="00000700000000000000" pitchFamily="2" charset="-78"/>
              </a:rPr>
              <a:t/>
            </a:r>
            <a:br>
              <a:rPr lang="fa-IR" b="1" dirty="0" smtClean="0">
                <a:solidFill>
                  <a:prstClr val="black">
                    <a:lumMod val="75000"/>
                    <a:lumOff val="25000"/>
                  </a:prstClr>
                </a:solidFill>
                <a:ea typeface="+mn-ea"/>
                <a:cs typeface="B Titr" panose="00000700000000000000" pitchFamily="2" charset="-78"/>
              </a:rPr>
            </a:br>
            <a:r>
              <a:rPr lang="fa-IR" sz="3200" b="1" dirty="0" smtClean="0">
                <a:solidFill>
                  <a:srgbClr val="FF0000"/>
                </a:solidFill>
                <a:ea typeface="+mn-ea"/>
                <a:cs typeface="B Titr" panose="00000700000000000000" pitchFamily="2" charset="-78"/>
              </a:rPr>
              <a:t>همکاری،رهبری </a:t>
            </a:r>
            <a:r>
              <a:rPr lang="fa-IR" sz="3200" b="1" dirty="0">
                <a:solidFill>
                  <a:srgbClr val="FF0000"/>
                </a:solidFill>
                <a:ea typeface="+mn-ea"/>
                <a:cs typeface="B Titr" panose="00000700000000000000" pitchFamily="2" charset="-78"/>
              </a:rPr>
              <a:t>و تسهیل</a:t>
            </a:r>
            <a:r>
              <a:rPr lang="fa-IR" dirty="0">
                <a:solidFill>
                  <a:prstClr val="black">
                    <a:lumMod val="75000"/>
                    <a:lumOff val="25000"/>
                  </a:prstClr>
                </a:solidFill>
                <a:ea typeface="+mn-ea"/>
                <a:cs typeface="B Titr" panose="00000700000000000000" pitchFamily="2" charset="-78"/>
              </a:rPr>
              <a:t/>
            </a:r>
            <a:br>
              <a:rPr lang="fa-IR" dirty="0">
                <a:solidFill>
                  <a:prstClr val="black">
                    <a:lumMod val="75000"/>
                    <a:lumOff val="25000"/>
                  </a:prstClr>
                </a:solidFill>
                <a:ea typeface="+mn-ea"/>
                <a:cs typeface="B Titr" panose="00000700000000000000" pitchFamily="2" charset="-78"/>
              </a:rPr>
            </a:br>
            <a:endParaRPr lang="en-US" sz="6600" dirty="0">
              <a:cs typeface="B Titr" panose="00000700000000000000" pitchFamily="2" charset="-78"/>
            </a:endParaRPr>
          </a:p>
        </p:txBody>
      </p:sp>
      <p:sp>
        <p:nvSpPr>
          <p:cNvPr id="3" name="Content Placeholder 2"/>
          <p:cNvSpPr>
            <a:spLocks noGrp="1"/>
          </p:cNvSpPr>
          <p:nvPr>
            <p:ph idx="1"/>
          </p:nvPr>
        </p:nvSpPr>
        <p:spPr>
          <a:xfrm>
            <a:off x="618186" y="1815920"/>
            <a:ext cx="11359166" cy="4855335"/>
          </a:xfrm>
        </p:spPr>
        <p:txBody>
          <a:bodyPr>
            <a:noAutofit/>
          </a:bodyPr>
          <a:lstStyle/>
          <a:p>
            <a:pPr lvl="0" algn="r" rtl="1">
              <a:lnSpc>
                <a:spcPct val="150000"/>
              </a:lnSpc>
              <a:buClr>
                <a:srgbClr val="A53010"/>
              </a:buClr>
            </a:pPr>
            <a:r>
              <a:rPr lang="fa-IR" sz="2400" dirty="0" smtClean="0">
                <a:solidFill>
                  <a:prstClr val="black">
                    <a:lumMod val="75000"/>
                    <a:lumOff val="25000"/>
                  </a:prstClr>
                </a:solidFill>
                <a:cs typeface="B Mitra" panose="00000400000000000000" pitchFamily="2" charset="-78"/>
              </a:rPr>
              <a:t>کتابدارانی </a:t>
            </a:r>
            <a:r>
              <a:rPr lang="fa-IR" sz="2400" dirty="0">
                <a:solidFill>
                  <a:prstClr val="black">
                    <a:lumMod val="75000"/>
                    <a:lumOff val="25000"/>
                  </a:prstClr>
                </a:solidFill>
                <a:cs typeface="B Mitra" panose="00000400000000000000" pitchFamily="2" charset="-78"/>
              </a:rPr>
              <a:t>که ترجیح می‎دهند با اطلاعات سروکار داشته باشندنیاز خواهند داشت که بیش از مردم از آسایش و راحتی خود بگذرند.آن‎ها باید به منبعی بسیار حیاتی در تسهیل تصمیم گیری‌های راهبردی دربارۀ تهیه</a:t>
            </a:r>
            <a:r>
              <a:rPr lang="fa-IR" sz="2400" dirty="0" smtClean="0">
                <a:solidFill>
                  <a:prstClr val="black">
                    <a:lumMod val="75000"/>
                    <a:lumOff val="25000"/>
                  </a:prstClr>
                </a:solidFill>
                <a:cs typeface="B Mitra" panose="00000400000000000000" pitchFamily="2" charset="-78"/>
              </a:rPr>
              <a:t>‎ و‎ تدارک </a:t>
            </a:r>
            <a:r>
              <a:rPr lang="fa-IR" sz="2400" dirty="0">
                <a:solidFill>
                  <a:prstClr val="black">
                    <a:lumMod val="75000"/>
                    <a:lumOff val="25000"/>
                  </a:prstClr>
                </a:solidFill>
                <a:cs typeface="B Mitra" panose="00000400000000000000" pitchFamily="2" charset="-78"/>
              </a:rPr>
              <a:t>اطلاعات وبودجه‎های اطلاعات تبدیل شوند.آن‌ها باید نقشی بیش از یک </a:t>
            </a:r>
            <a:r>
              <a:rPr lang="fa-IR" sz="2400" dirty="0" smtClean="0">
                <a:solidFill>
                  <a:prstClr val="black">
                    <a:lumMod val="75000"/>
                    <a:lumOff val="25000"/>
                  </a:prstClr>
                </a:solidFill>
                <a:cs typeface="B Mitra" panose="00000400000000000000" pitchFamily="2" charset="-78"/>
              </a:rPr>
              <a:t>نقش هدایت‌کننده/ تسهیل‌کننده/ آموزش‌دهنده </a:t>
            </a:r>
            <a:r>
              <a:rPr lang="fa-IR" sz="2400" dirty="0">
                <a:solidFill>
                  <a:prstClr val="black">
                    <a:lumMod val="75000"/>
                    <a:lumOff val="25000"/>
                  </a:prstClr>
                </a:solidFill>
                <a:cs typeface="B Mitra" panose="00000400000000000000" pitchFamily="2" charset="-78"/>
              </a:rPr>
              <a:t>به‎عهده بگیرند</a:t>
            </a:r>
            <a:r>
              <a:rPr lang="fa-IR" sz="2400" dirty="0" smtClean="0">
                <a:solidFill>
                  <a:prstClr val="black">
                    <a:lumMod val="75000"/>
                    <a:lumOff val="25000"/>
                  </a:prstClr>
                </a:solidFill>
                <a:cs typeface="B Mitra" panose="00000400000000000000" pitchFamily="2" charset="-78"/>
              </a:rPr>
              <a:t>، به</a:t>
            </a:r>
            <a:r>
              <a:rPr lang="fa-IR" sz="2400" dirty="0">
                <a:solidFill>
                  <a:prstClr val="black">
                    <a:lumMod val="75000"/>
                    <a:lumOff val="25000"/>
                  </a:prstClr>
                </a:solidFill>
                <a:cs typeface="B Mitra" panose="00000400000000000000" pitchFamily="2" charset="-78"/>
              </a:rPr>
              <a:t>‎عنوان‎مثال آن‌ها می‌توانند گروه‎هایی را برای تهیۀ داده و  بهترین نوع استفاده از آن داده‌ها توصیه کنند. </a:t>
            </a:r>
            <a:r>
              <a:rPr lang="fa-IR" sz="2400" dirty="0" smtClean="0">
                <a:solidFill>
                  <a:prstClr val="black">
                    <a:lumMod val="75000"/>
                    <a:lumOff val="25000"/>
                  </a:prstClr>
                </a:solidFill>
                <a:cs typeface="B Mitra" panose="00000400000000000000" pitchFamily="2" charset="-78"/>
              </a:rPr>
              <a:t>آن‌هامی</a:t>
            </a:r>
            <a:r>
              <a:rPr lang="fa-IR" sz="2400" dirty="0">
                <a:solidFill>
                  <a:prstClr val="black">
                    <a:lumMod val="75000"/>
                    <a:lumOff val="25000"/>
                  </a:prstClr>
                </a:solidFill>
                <a:cs typeface="B Mitra" panose="00000400000000000000" pitchFamily="2" charset="-78"/>
              </a:rPr>
              <a:t>‎توانند موقعیت و جایگاه خود را با همکاری فعالانه از طریق مدیریت و رهبری در سازمان‌هایی که در آن فعالیت می‌کنند به‎عنوان یک منبع با ارزش تثبیت </a:t>
            </a:r>
            <a:r>
              <a:rPr lang="fa-IR" sz="2400" dirty="0" smtClean="0">
                <a:solidFill>
                  <a:prstClr val="black">
                    <a:lumMod val="75000"/>
                    <a:lumOff val="25000"/>
                  </a:prstClr>
                </a:solidFill>
                <a:cs typeface="B Mitra" panose="00000400000000000000" pitchFamily="2" charset="-78"/>
              </a:rPr>
              <a:t>کنند.</a:t>
            </a:r>
            <a:endParaRPr lang="fa-IR" sz="2400" dirty="0">
              <a:solidFill>
                <a:prstClr val="black">
                  <a:lumMod val="75000"/>
                  <a:lumOff val="25000"/>
                </a:prstClr>
              </a:solidFill>
              <a:cs typeface="B Mitra" panose="00000400000000000000" pitchFamily="2" charset="-78"/>
            </a:endParaRPr>
          </a:p>
          <a:p>
            <a:pPr lvl="0" algn="r" rtl="1">
              <a:lnSpc>
                <a:spcPct val="150000"/>
              </a:lnSpc>
              <a:buClr>
                <a:srgbClr val="A53010"/>
              </a:buClr>
            </a:pPr>
            <a:r>
              <a:rPr lang="fa-IR" sz="2400" dirty="0">
                <a:solidFill>
                  <a:prstClr val="black">
                    <a:lumMod val="75000"/>
                    <a:lumOff val="25000"/>
                  </a:prstClr>
                </a:solidFill>
                <a:cs typeface="B Mitra" panose="00000400000000000000" pitchFamily="2" charset="-78"/>
              </a:rPr>
              <a:t>کتابدارانی که این مهارت‎ها رافرا می‌گیرند،مقام و زندگی حرفه‎ای خود را احیا خواهند‎کرد،دیده‎شدن بقای حرفۀ خود را افزایش </a:t>
            </a:r>
            <a:r>
              <a:rPr lang="fa-IR" sz="2400" dirty="0" smtClean="0">
                <a:solidFill>
                  <a:prstClr val="black">
                    <a:lumMod val="75000"/>
                    <a:lumOff val="25000"/>
                  </a:prstClr>
                </a:solidFill>
                <a:cs typeface="B Mitra" panose="00000400000000000000" pitchFamily="2" charset="-78"/>
              </a:rPr>
              <a:t>می‌دهند و </a:t>
            </a:r>
            <a:r>
              <a:rPr lang="fa-IR" sz="2400" dirty="0">
                <a:solidFill>
                  <a:prstClr val="black">
                    <a:lumMod val="75000"/>
                    <a:lumOff val="25000"/>
                  </a:prstClr>
                </a:solidFill>
                <a:cs typeface="B Mitra" panose="00000400000000000000" pitchFamily="2" charset="-78"/>
              </a:rPr>
              <a:t>به عنوان متخصصان مدیریت اطلاعات </a:t>
            </a:r>
            <a:r>
              <a:rPr lang="fa-IR" sz="2400" dirty="0" smtClean="0">
                <a:solidFill>
                  <a:prstClr val="black">
                    <a:lumMod val="75000"/>
                    <a:lumOff val="25000"/>
                  </a:prstClr>
                </a:solidFill>
                <a:cs typeface="B Mitra" panose="00000400000000000000" pitchFamily="2" charset="-78"/>
              </a:rPr>
              <a:t>صاحب </a:t>
            </a:r>
            <a:r>
              <a:rPr lang="fa-IR" sz="2400" dirty="0">
                <a:solidFill>
                  <a:prstClr val="black">
                    <a:lumMod val="75000"/>
                    <a:lumOff val="25000"/>
                  </a:prstClr>
                </a:solidFill>
                <a:cs typeface="B Mitra" panose="00000400000000000000" pitchFamily="2" charset="-78"/>
              </a:rPr>
              <a:t>منزلت </a:t>
            </a:r>
            <a:r>
              <a:rPr lang="fa-IR" sz="2400" dirty="0" smtClean="0">
                <a:solidFill>
                  <a:prstClr val="black">
                    <a:lumMod val="75000"/>
                    <a:lumOff val="25000"/>
                  </a:prstClr>
                </a:solidFill>
                <a:cs typeface="B Mitra" panose="00000400000000000000" pitchFamily="2" charset="-78"/>
              </a:rPr>
              <a:t>وارزشی </a:t>
            </a:r>
            <a:r>
              <a:rPr lang="fa-IR" sz="2400" dirty="0">
                <a:solidFill>
                  <a:prstClr val="black">
                    <a:lumMod val="75000"/>
                    <a:lumOff val="25000"/>
                  </a:prstClr>
                </a:solidFill>
                <a:cs typeface="B Mitra" panose="00000400000000000000" pitchFamily="2" charset="-78"/>
              </a:rPr>
              <a:t>که برازندۀ آن هستند می‎شوند</a:t>
            </a:r>
            <a:endParaRPr lang="en-US" sz="2800" dirty="0">
              <a:cs typeface="B Mitra" panose="00000400000000000000" pitchFamily="2" charset="-78"/>
            </a:endParaRPr>
          </a:p>
        </p:txBody>
      </p:sp>
    </p:spTree>
    <p:extLst>
      <p:ext uri="{BB962C8B-B14F-4D97-AF65-F5344CB8AC3E}">
        <p14:creationId xmlns:p14="http://schemas.microsoft.com/office/powerpoint/2010/main" val="40786162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345" y="276380"/>
            <a:ext cx="8911687" cy="1280890"/>
          </a:xfrm>
        </p:spPr>
        <p:txBody>
          <a:bodyPr>
            <a:noAutofit/>
          </a:bodyPr>
          <a:lstStyle/>
          <a:p>
            <a:pPr marL="342900" indent="-342900" algn="ctr" rtl="1">
              <a:spcBef>
                <a:spcPts val="1000"/>
              </a:spcBef>
            </a:pPr>
            <a:r>
              <a:rPr lang="fa-IR" dirty="0">
                <a:cs typeface="B Titr" panose="00000700000000000000" pitchFamily="2" charset="-78"/>
              </a:rPr>
              <a:t>مهارت برتر مورد نیاز برای کتابداران امروز و فردا</a:t>
            </a:r>
            <a:r>
              <a:rPr lang="fa-IR" dirty="0"/>
              <a:t/>
            </a:r>
            <a:br>
              <a:rPr lang="fa-IR" dirty="0"/>
            </a:br>
            <a:r>
              <a:rPr lang="fa-IR" sz="3200" b="1" dirty="0" smtClean="0">
                <a:solidFill>
                  <a:prstClr val="black">
                    <a:lumMod val="75000"/>
                    <a:lumOff val="25000"/>
                  </a:prstClr>
                </a:solidFill>
                <a:ea typeface="+mn-ea"/>
                <a:cs typeface="B Titr" panose="00000700000000000000" pitchFamily="2" charset="-78"/>
              </a:rPr>
              <a:t/>
            </a:r>
            <a:br>
              <a:rPr lang="fa-IR" sz="3200" b="1" dirty="0" smtClean="0">
                <a:solidFill>
                  <a:prstClr val="black">
                    <a:lumMod val="75000"/>
                    <a:lumOff val="25000"/>
                  </a:prstClr>
                </a:solidFill>
                <a:ea typeface="+mn-ea"/>
                <a:cs typeface="B Titr" panose="00000700000000000000" pitchFamily="2" charset="-78"/>
              </a:rPr>
            </a:br>
            <a:r>
              <a:rPr lang="fa-IR" sz="3200" b="1" dirty="0" smtClean="0">
                <a:solidFill>
                  <a:srgbClr val="FF0000"/>
                </a:solidFill>
                <a:ea typeface="+mn-ea"/>
                <a:cs typeface="B Titr" panose="00000700000000000000" pitchFamily="2" charset="-78"/>
              </a:rPr>
              <a:t>تحقیقات </a:t>
            </a:r>
            <a:r>
              <a:rPr lang="fa-IR" sz="3200" b="1" dirty="0">
                <a:solidFill>
                  <a:srgbClr val="FF0000"/>
                </a:solidFill>
                <a:ea typeface="+mn-ea"/>
                <a:cs typeface="B Titr" panose="00000700000000000000" pitchFamily="2" charset="-78"/>
              </a:rPr>
              <a:t>با ارزش بالا-عمقی</a:t>
            </a:r>
            <a:r>
              <a:rPr lang="fa-IR" sz="3200" dirty="0">
                <a:solidFill>
                  <a:prstClr val="black">
                    <a:lumMod val="75000"/>
                    <a:lumOff val="25000"/>
                  </a:prstClr>
                </a:solidFill>
                <a:ea typeface="+mn-ea"/>
                <a:cs typeface="B Titr" panose="00000700000000000000" pitchFamily="2" charset="-78"/>
              </a:rPr>
              <a:t/>
            </a:r>
            <a:br>
              <a:rPr lang="fa-IR" sz="3200" dirty="0">
                <a:solidFill>
                  <a:prstClr val="black">
                    <a:lumMod val="75000"/>
                    <a:lumOff val="25000"/>
                  </a:prstClr>
                </a:solidFill>
                <a:ea typeface="+mn-ea"/>
                <a:cs typeface="B Titr" panose="00000700000000000000" pitchFamily="2" charset="-78"/>
              </a:rPr>
            </a:br>
            <a:endParaRPr lang="en-US" sz="6600" dirty="0">
              <a:cs typeface="B Titr" panose="00000700000000000000" pitchFamily="2" charset="-78"/>
            </a:endParaRPr>
          </a:p>
        </p:txBody>
      </p:sp>
      <p:sp>
        <p:nvSpPr>
          <p:cNvPr id="3" name="Content Placeholder 2"/>
          <p:cNvSpPr>
            <a:spLocks noGrp="1"/>
          </p:cNvSpPr>
          <p:nvPr>
            <p:ph idx="1"/>
          </p:nvPr>
        </p:nvSpPr>
        <p:spPr>
          <a:xfrm>
            <a:off x="785611" y="2223751"/>
            <a:ext cx="10914319" cy="3777622"/>
          </a:xfrm>
        </p:spPr>
        <p:txBody>
          <a:bodyPr>
            <a:noAutofit/>
          </a:bodyPr>
          <a:lstStyle/>
          <a:p>
            <a:pPr lvl="0" algn="r" rtl="1">
              <a:lnSpc>
                <a:spcPct val="150000"/>
              </a:lnSpc>
              <a:buClr>
                <a:srgbClr val="A53010"/>
              </a:buClr>
            </a:pPr>
            <a:r>
              <a:rPr lang="fa-IR" sz="2800" b="1" dirty="0" smtClean="0">
                <a:solidFill>
                  <a:prstClr val="black">
                    <a:lumMod val="75000"/>
                    <a:lumOff val="25000"/>
                  </a:prstClr>
                </a:solidFill>
                <a:cs typeface="B Mitra" panose="00000400000000000000" pitchFamily="2" charset="-78"/>
              </a:rPr>
              <a:t> </a:t>
            </a:r>
            <a:r>
              <a:rPr lang="fa-IR" sz="2800" dirty="0" smtClean="0">
                <a:solidFill>
                  <a:prstClr val="black">
                    <a:lumMod val="75000"/>
                    <a:lumOff val="25000"/>
                  </a:prstClr>
                </a:solidFill>
                <a:cs typeface="B Mitra" panose="00000400000000000000" pitchFamily="2" charset="-78"/>
              </a:rPr>
              <a:t>محیط</a:t>
            </a:r>
            <a:r>
              <a:rPr lang="fa-IR" sz="2800" dirty="0">
                <a:solidFill>
                  <a:prstClr val="black">
                    <a:lumMod val="75000"/>
                    <a:lumOff val="25000"/>
                  </a:prstClr>
                </a:solidFill>
                <a:cs typeface="B Mitra" panose="00000400000000000000" pitchFamily="2" charset="-78"/>
              </a:rPr>
              <a:t>‎های اطلاعاتی دیجیتالی بیشتر روی دیدگاه”خودبیاب” تمرکز دارند و این مدل موجودیت کتابداران را تهدید می‎کند</a:t>
            </a:r>
            <a:r>
              <a:rPr lang="fa-IR" sz="2800" dirty="0" smtClean="0">
                <a:solidFill>
                  <a:prstClr val="black">
                    <a:lumMod val="75000"/>
                    <a:lumOff val="25000"/>
                  </a:prstClr>
                </a:solidFill>
                <a:cs typeface="B Mitra" panose="00000400000000000000" pitchFamily="2" charset="-78"/>
              </a:rPr>
              <a:t>. هنوز </a:t>
            </a:r>
            <a:r>
              <a:rPr lang="fa-IR" sz="2800" dirty="0">
                <a:solidFill>
                  <a:prstClr val="black">
                    <a:lumMod val="75000"/>
                    <a:lumOff val="25000"/>
                  </a:prstClr>
                </a:solidFill>
                <a:cs typeface="B Mitra" panose="00000400000000000000" pitchFamily="2" charset="-78"/>
              </a:rPr>
              <a:t>هم برای مصرف کنندگان و کاربران اطلاعاتی،یافتن آنچه احتیاج دارند یا می‌خواهند</a:t>
            </a:r>
            <a:r>
              <a:rPr lang="fa-IR" sz="2800" dirty="0" smtClean="0">
                <a:solidFill>
                  <a:prstClr val="black">
                    <a:lumMod val="75000"/>
                    <a:lumOff val="25000"/>
                  </a:prstClr>
                </a:solidFill>
                <a:cs typeface="B Mitra" panose="00000400000000000000" pitchFamily="2" charset="-78"/>
              </a:rPr>
              <a:t>، می</a:t>
            </a:r>
            <a:r>
              <a:rPr lang="fa-IR" sz="2800" dirty="0">
                <a:solidFill>
                  <a:prstClr val="black">
                    <a:lumMod val="75000"/>
                    <a:lumOff val="25000"/>
                  </a:prstClr>
                </a:solidFill>
                <a:cs typeface="B Mitra" panose="00000400000000000000" pitchFamily="2" charset="-78"/>
              </a:rPr>
              <a:t>‎تواند چالشی بسیار مهم باشد.اکثر مردم فاقد مهارت‎های پژوهشی مناسب هستند و همۀ ما با حجم و سرعت فزایندۀ اطلاعاتی روبرو هستیم که مدیریت آن مشکل است. </a:t>
            </a:r>
            <a:endParaRPr lang="fa-IR" sz="2800" dirty="0" smtClean="0">
              <a:solidFill>
                <a:prstClr val="black">
                  <a:lumMod val="75000"/>
                  <a:lumOff val="25000"/>
                </a:prstClr>
              </a:solidFill>
              <a:cs typeface="B Mitra" panose="00000400000000000000" pitchFamily="2" charset="-78"/>
            </a:endParaRPr>
          </a:p>
          <a:p>
            <a:pPr marL="0" lvl="0" indent="0" algn="r" rtl="1">
              <a:lnSpc>
                <a:spcPct val="150000"/>
              </a:lnSpc>
              <a:buClr>
                <a:srgbClr val="A53010"/>
              </a:buClr>
              <a:buNone/>
            </a:pPr>
            <a:r>
              <a:rPr lang="fa-IR" sz="2800" dirty="0" smtClean="0">
                <a:solidFill>
                  <a:prstClr val="black">
                    <a:lumMod val="75000"/>
                    <a:lumOff val="25000"/>
                  </a:prstClr>
                </a:solidFill>
                <a:cs typeface="B Mitra" panose="00000400000000000000" pitchFamily="2" charset="-78"/>
              </a:rPr>
              <a:t>با</a:t>
            </a:r>
            <a:r>
              <a:rPr lang="fa-IR" sz="2800" dirty="0">
                <a:solidFill>
                  <a:prstClr val="black">
                    <a:lumMod val="75000"/>
                    <a:lumOff val="25000"/>
                  </a:prstClr>
                </a:solidFill>
                <a:cs typeface="B Mitra" panose="00000400000000000000" pitchFamily="2" charset="-78"/>
              </a:rPr>
              <a:t>‎توجه به ضرب‌المثل</a:t>
            </a:r>
            <a:r>
              <a:rPr lang="fa-IR" sz="2800" dirty="0" smtClean="0">
                <a:solidFill>
                  <a:prstClr val="black">
                    <a:lumMod val="75000"/>
                    <a:lumOff val="25000"/>
                  </a:prstClr>
                </a:solidFill>
                <a:cs typeface="B Mitra" panose="00000400000000000000" pitchFamily="2" charset="-78"/>
              </a:rPr>
              <a:t>: هرچه </a:t>
            </a:r>
            <a:r>
              <a:rPr lang="fa-IR" sz="2800" dirty="0">
                <a:solidFill>
                  <a:prstClr val="black">
                    <a:lumMod val="75000"/>
                    <a:lumOff val="25000"/>
                  </a:prstClr>
                </a:solidFill>
                <a:cs typeface="B Mitra" panose="00000400000000000000" pitchFamily="2" charset="-78"/>
              </a:rPr>
              <a:t>انبار کاه بزرگتر شود</a:t>
            </a:r>
            <a:r>
              <a:rPr lang="fa-IR" sz="2800" dirty="0" smtClean="0">
                <a:solidFill>
                  <a:prstClr val="black">
                    <a:lumMod val="75000"/>
                    <a:lumOff val="25000"/>
                  </a:prstClr>
                </a:solidFill>
                <a:cs typeface="B Mitra" panose="00000400000000000000" pitchFamily="2" charset="-78"/>
              </a:rPr>
              <a:t>، پیدا </a:t>
            </a:r>
            <a:r>
              <a:rPr lang="fa-IR" sz="2800" dirty="0">
                <a:solidFill>
                  <a:prstClr val="black">
                    <a:lumMod val="75000"/>
                    <a:lumOff val="25000"/>
                  </a:prstClr>
                </a:solidFill>
                <a:cs typeface="B Mitra" panose="00000400000000000000" pitchFamily="2" charset="-78"/>
              </a:rPr>
              <a:t>کردن سوزن سخت‎تر می‎</a:t>
            </a:r>
            <a:r>
              <a:rPr lang="fa-IR" sz="2800" dirty="0" smtClean="0">
                <a:solidFill>
                  <a:prstClr val="black">
                    <a:lumMod val="75000"/>
                    <a:lumOff val="25000"/>
                  </a:prstClr>
                </a:solidFill>
                <a:cs typeface="B Mitra" panose="00000400000000000000" pitchFamily="2" charset="-78"/>
              </a:rPr>
              <a:t>شود ،</a:t>
            </a:r>
            <a:r>
              <a:rPr lang="fa-IR" sz="2800" dirty="0">
                <a:solidFill>
                  <a:prstClr val="black">
                    <a:lumMod val="75000"/>
                    <a:lumOff val="25000"/>
                  </a:prstClr>
                </a:solidFill>
                <a:cs typeface="B Mitra" panose="00000400000000000000" pitchFamily="2" charset="-78"/>
              </a:rPr>
              <a:t>کتابداران به منابعی ارزشمند برای رجوع تبدیل می‎شوند.</a:t>
            </a:r>
          </a:p>
          <a:p>
            <a:pPr>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27147711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4" y="108955"/>
            <a:ext cx="8911687" cy="1280890"/>
          </a:xfrm>
        </p:spPr>
        <p:txBody>
          <a:bodyPr>
            <a:noAutofit/>
          </a:bodyPr>
          <a:lstStyle/>
          <a:p>
            <a:pPr lvl="0" algn="ctr">
              <a:lnSpc>
                <a:spcPct val="150000"/>
              </a:lnSpc>
            </a:pPr>
            <a:r>
              <a:rPr lang="fa-IR" dirty="0">
                <a:solidFill>
                  <a:prstClr val="black">
                    <a:lumMod val="85000"/>
                    <a:lumOff val="15000"/>
                  </a:prstClr>
                </a:solidFill>
                <a:cs typeface="B Titr" panose="00000700000000000000" pitchFamily="2" charset="-78"/>
              </a:rPr>
              <a:t>مهارت برتر مورد نیاز برای کتابداران امروز و </a:t>
            </a:r>
            <a:r>
              <a:rPr lang="fa-IR" dirty="0" smtClean="0">
                <a:solidFill>
                  <a:prstClr val="black">
                    <a:lumMod val="85000"/>
                    <a:lumOff val="15000"/>
                  </a:prstClr>
                </a:solidFill>
                <a:cs typeface="B Titr" panose="00000700000000000000" pitchFamily="2" charset="-78"/>
              </a:rPr>
              <a:t>فردا</a:t>
            </a:r>
            <a:br>
              <a:rPr lang="fa-IR" dirty="0" smtClean="0">
                <a:solidFill>
                  <a:prstClr val="black">
                    <a:lumMod val="85000"/>
                    <a:lumOff val="15000"/>
                  </a:prstClr>
                </a:solidFill>
                <a:cs typeface="B Titr" panose="00000700000000000000" pitchFamily="2" charset="-78"/>
              </a:rPr>
            </a:br>
            <a:r>
              <a:rPr lang="fa-IR" b="1" dirty="0" smtClean="0">
                <a:solidFill>
                  <a:srgbClr val="FF0000"/>
                </a:solidFill>
                <a:cs typeface="B Titr" panose="00000700000000000000" pitchFamily="2" charset="-78"/>
              </a:rPr>
              <a:t>محیط همراه</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734096" y="1732208"/>
            <a:ext cx="11114467" cy="5125792"/>
          </a:xfrm>
        </p:spPr>
        <p:txBody>
          <a:bodyPr>
            <a:normAutofit lnSpcReduction="10000"/>
          </a:bodyPr>
          <a:lstStyle/>
          <a:p>
            <a:pPr lvl="0" algn="r" rtl="1">
              <a:lnSpc>
                <a:spcPct val="150000"/>
              </a:lnSpc>
              <a:buClr>
                <a:srgbClr val="A53010"/>
              </a:buClr>
            </a:pPr>
            <a:r>
              <a:rPr lang="fa-IR" sz="2800" dirty="0" smtClean="0">
                <a:solidFill>
                  <a:prstClr val="black">
                    <a:lumMod val="75000"/>
                    <a:lumOff val="25000"/>
                  </a:prstClr>
                </a:solidFill>
                <a:cs typeface="B Mitra" panose="00000400000000000000" pitchFamily="2" charset="-78"/>
              </a:rPr>
              <a:t>وقتی </a:t>
            </a:r>
            <a:r>
              <a:rPr lang="fa-IR" sz="2800" dirty="0">
                <a:solidFill>
                  <a:prstClr val="black">
                    <a:lumMod val="75000"/>
                    <a:lumOff val="25000"/>
                  </a:prstClr>
                </a:solidFill>
                <a:cs typeface="B Mitra" panose="00000400000000000000" pitchFamily="2" charset="-78"/>
              </a:rPr>
              <a:t>بیشتر اطلاعات به صورت ابر(در فضای ابر</a:t>
            </a:r>
            <a:r>
              <a:rPr lang="fa-IR" sz="2800" dirty="0" smtClean="0">
                <a:solidFill>
                  <a:prstClr val="black">
                    <a:lumMod val="75000"/>
                    <a:lumOff val="25000"/>
                  </a:prstClr>
                </a:solidFill>
                <a:cs typeface="B Mitra" panose="00000400000000000000" pitchFamily="2" charset="-78"/>
              </a:rPr>
              <a:t>)*ذخیره </a:t>
            </a:r>
            <a:r>
              <a:rPr lang="fa-IR" sz="2800" dirty="0">
                <a:solidFill>
                  <a:prstClr val="black">
                    <a:lumMod val="75000"/>
                    <a:lumOff val="25000"/>
                  </a:prstClr>
                </a:solidFill>
                <a:cs typeface="B Mitra" panose="00000400000000000000" pitchFamily="2" charset="-78"/>
              </a:rPr>
              <a:t>می‎</a:t>
            </a:r>
            <a:r>
              <a:rPr lang="fa-IR" sz="2800" dirty="0" smtClean="0">
                <a:solidFill>
                  <a:prstClr val="black">
                    <a:lumMod val="75000"/>
                    <a:lumOff val="25000"/>
                  </a:prstClr>
                </a:solidFill>
                <a:cs typeface="B Mitra" panose="00000400000000000000" pitchFamily="2" charset="-78"/>
              </a:rPr>
              <a:t>شوند و </a:t>
            </a:r>
            <a:r>
              <a:rPr lang="fa-IR" sz="2800" dirty="0">
                <a:solidFill>
                  <a:prstClr val="black">
                    <a:lumMod val="75000"/>
                    <a:lumOff val="25000"/>
                  </a:prstClr>
                </a:solidFill>
                <a:cs typeface="B Mitra" panose="00000400000000000000" pitchFamily="2" charset="-78"/>
              </a:rPr>
              <a:t>جستجو و مصرف اطلاعات با استفاده از دستگاه‎های همراه صورت می‎پذیرد،کتابداران باید با آن‌ها آشنا باشند و دربارۀ </a:t>
            </a:r>
            <a:r>
              <a:rPr lang="fa-IR" sz="2800" dirty="0">
                <a:solidFill>
                  <a:srgbClr val="FF0000"/>
                </a:solidFill>
                <a:cs typeface="B Mitra" panose="00000400000000000000" pitchFamily="2" charset="-78"/>
              </a:rPr>
              <a:t>محیط همراه </a:t>
            </a:r>
            <a:r>
              <a:rPr lang="fa-IR" sz="2800" dirty="0">
                <a:solidFill>
                  <a:prstClr val="black">
                    <a:lumMod val="75000"/>
                    <a:lumOff val="25000"/>
                  </a:prstClr>
                </a:solidFill>
                <a:cs typeface="B Mitra" panose="00000400000000000000" pitchFamily="2" charset="-78"/>
              </a:rPr>
              <a:t>دانش کافی داشته</a:t>
            </a:r>
            <a:r>
              <a:rPr lang="fa-IR" sz="2800" dirty="0" smtClean="0">
                <a:solidFill>
                  <a:prstClr val="black">
                    <a:lumMod val="75000"/>
                    <a:lumOff val="25000"/>
                  </a:prstClr>
                </a:solidFill>
                <a:cs typeface="B Mitra" panose="00000400000000000000" pitchFamily="2" charset="-78"/>
              </a:rPr>
              <a:t>‎ باشند.کتابدارانی </a:t>
            </a:r>
            <a:r>
              <a:rPr lang="fa-IR" sz="2800" dirty="0">
                <a:solidFill>
                  <a:prstClr val="black">
                    <a:lumMod val="75000"/>
                    <a:lumOff val="25000"/>
                  </a:prstClr>
                </a:solidFill>
                <a:cs typeface="B Mitra" panose="00000400000000000000" pitchFamily="2" charset="-78"/>
              </a:rPr>
              <a:t>که در‎استفاده ازدستگاه‌های همراه،همچون تبلت وگوشی‎های هوشمند مهارت داشته باشند می‌توانند تضمین کنند که محدودیت‌ها ونقاط قوت آن‌ها سنجیده شده ودر درون سیستم‎های اطلاعاتی و پرتال‎های کتابخانه استفاده می‎شود.کتابداران باید مزایا و معایب رایانش ابری را درک کنندتا به منظور اخذ </a:t>
            </a:r>
            <a:r>
              <a:rPr lang="fa-IR" sz="2800" dirty="0" smtClean="0">
                <a:solidFill>
                  <a:prstClr val="black">
                    <a:lumMod val="75000"/>
                    <a:lumOff val="25000"/>
                  </a:prstClr>
                </a:solidFill>
                <a:cs typeface="B Mitra" panose="00000400000000000000" pitchFamily="2" charset="-78"/>
              </a:rPr>
              <a:t>تصمیمات </a:t>
            </a:r>
            <a:r>
              <a:rPr lang="fa-IR" sz="2800" dirty="0">
                <a:solidFill>
                  <a:prstClr val="black">
                    <a:lumMod val="75000"/>
                    <a:lumOff val="25000"/>
                  </a:prstClr>
                </a:solidFill>
                <a:cs typeface="B Mitra" panose="00000400000000000000" pitchFamily="2" charset="-78"/>
              </a:rPr>
              <a:t>و برای گزینش اطلاعات و حفاظت دیجیتال به عنوان مشاور و راهنما خدمت رسانی کنند</a:t>
            </a:r>
            <a:r>
              <a:rPr lang="fa-IR" sz="2800" dirty="0" smtClean="0">
                <a:solidFill>
                  <a:prstClr val="black">
                    <a:lumMod val="75000"/>
                    <a:lumOff val="25000"/>
                  </a:prstClr>
                </a:solidFill>
                <a:cs typeface="B Mitra" panose="00000400000000000000" pitchFamily="2" charset="-78"/>
              </a:rPr>
              <a:t>.</a:t>
            </a:r>
          </a:p>
          <a:p>
            <a:pPr lvl="0" algn="r" rtl="1">
              <a:lnSpc>
                <a:spcPct val="150000"/>
              </a:lnSpc>
              <a:buClr>
                <a:srgbClr val="A53010"/>
              </a:buClr>
            </a:pPr>
            <a:r>
              <a:rPr lang="fa-IR" sz="1900" dirty="0">
                <a:solidFill>
                  <a:srgbClr val="282828"/>
                </a:solidFill>
                <a:latin typeface="YekanBakh"/>
                <a:cs typeface="B Mitra" panose="00000400000000000000" pitchFamily="2" charset="-78"/>
              </a:rPr>
              <a:t>*</a:t>
            </a:r>
            <a:r>
              <a:rPr lang="fa-IR" sz="1900" dirty="0" smtClean="0">
                <a:solidFill>
                  <a:srgbClr val="282828"/>
                </a:solidFill>
                <a:latin typeface="YekanBakh"/>
                <a:cs typeface="B Mitra" panose="00000400000000000000" pitchFamily="2" charset="-78"/>
              </a:rPr>
              <a:t>به‌جای </a:t>
            </a:r>
            <a:r>
              <a:rPr lang="fa-IR" sz="1900" dirty="0">
                <a:solidFill>
                  <a:srgbClr val="282828"/>
                </a:solidFill>
                <a:latin typeface="YekanBakh"/>
                <a:cs typeface="B Mitra" panose="00000400000000000000" pitchFamily="2" charset="-78"/>
              </a:rPr>
              <a:t>ذخیره و نگه‌داری فایل‌ها روی هارد دیسک اختصاصی یا دستگاه ذخیره‌سازی لوکال، امکان ذخیره‌سازی آن‌ها را در پایگاه‌داده از راه دور فراهم می‌کند. با استفاده از رایانش ابری، می‌توانید در زمان و مکان دلخواه فقط با استفاده از اتصال به اینترنت به داده‌ها و برنامه‌ها نرم‌افزاری دسترسی داشته </a:t>
            </a:r>
            <a:r>
              <a:rPr lang="fa-IR" sz="1900" dirty="0" smtClean="0">
                <a:solidFill>
                  <a:srgbClr val="282828"/>
                </a:solidFill>
                <a:latin typeface="YekanBakh"/>
                <a:cs typeface="B Mitra" panose="00000400000000000000" pitchFamily="2" charset="-78"/>
              </a:rPr>
              <a:t>باشید.د</a:t>
            </a:r>
            <a:r>
              <a:rPr lang="fa-IR" sz="1900" dirty="0" smtClean="0">
                <a:cs typeface="B Mitra" panose="00000400000000000000" pitchFamily="2" charset="-78"/>
              </a:rPr>
              <a:t> </a:t>
            </a:r>
            <a:r>
              <a:rPr lang="fa-IR" sz="1900" dirty="0">
                <a:cs typeface="B Mitra" panose="00000400000000000000" pitchFamily="2" charset="-78"/>
              </a:rPr>
              <a:t>لیل نام‌گذاری رایانش ابری این است که دسترسی به اطلاعات را ازطریق فضای ابری یا فضای مجازی امکان‌پذیر می‌کند.</a:t>
            </a:r>
            <a:endParaRPr lang="en-US" sz="1900" dirty="0">
              <a:cs typeface="B Mitra" panose="00000400000000000000" pitchFamily="2" charset="-78"/>
            </a:endParaRPr>
          </a:p>
        </p:txBody>
      </p:sp>
    </p:spTree>
    <p:extLst>
      <p:ext uri="{BB962C8B-B14F-4D97-AF65-F5344CB8AC3E}">
        <p14:creationId xmlns:p14="http://schemas.microsoft.com/office/powerpoint/2010/main" val="2742506027"/>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767" y="495321"/>
            <a:ext cx="8911687" cy="1280890"/>
          </a:xfrm>
        </p:spPr>
        <p:txBody>
          <a:bodyPr>
            <a:normAutofit fontScale="90000"/>
          </a:bodyPr>
          <a:lstStyle/>
          <a:p>
            <a:pPr algn="ctr"/>
            <a:r>
              <a:rPr lang="fa-IR" dirty="0">
                <a:solidFill>
                  <a:srgbClr val="333333"/>
                </a:solidFill>
                <a:latin typeface="IRANSans"/>
                <a:cs typeface="B Titr" panose="00000700000000000000" pitchFamily="2" charset="-78"/>
              </a:rPr>
              <a:t>مهارت برتر مورد نیاز برای کتابداران امروز و فردا</a:t>
            </a:r>
            <a:br>
              <a:rPr lang="fa-IR" dirty="0">
                <a:solidFill>
                  <a:srgbClr val="333333"/>
                </a:solidFill>
                <a:latin typeface="IRANSans"/>
                <a:cs typeface="B Titr" panose="00000700000000000000" pitchFamily="2" charset="-78"/>
              </a:rPr>
            </a:br>
            <a:r>
              <a:rPr lang="fa-IR" b="1" dirty="0" smtClean="0">
                <a:solidFill>
                  <a:prstClr val="black">
                    <a:lumMod val="75000"/>
                    <a:lumOff val="25000"/>
                  </a:prstClr>
                </a:solidFill>
                <a:cs typeface="B Titr" panose="00000700000000000000" pitchFamily="2" charset="-78"/>
              </a:rPr>
              <a:t/>
            </a:r>
            <a:br>
              <a:rPr lang="fa-IR" b="1" dirty="0" smtClean="0">
                <a:solidFill>
                  <a:prstClr val="black">
                    <a:lumMod val="75000"/>
                    <a:lumOff val="25000"/>
                  </a:prstClr>
                </a:solidFill>
                <a:cs typeface="B Titr" panose="00000700000000000000" pitchFamily="2" charset="-78"/>
              </a:rPr>
            </a:br>
            <a:r>
              <a:rPr lang="fa-IR" b="1" dirty="0" smtClean="0">
                <a:solidFill>
                  <a:srgbClr val="FF0000"/>
                </a:solidFill>
                <a:cs typeface="B Titr" panose="00000700000000000000" pitchFamily="2" charset="-78"/>
              </a:rPr>
              <a:t>حفاظت </a:t>
            </a:r>
            <a:r>
              <a:rPr lang="fa-IR" b="1" dirty="0">
                <a:solidFill>
                  <a:srgbClr val="FF0000"/>
                </a:solidFill>
                <a:cs typeface="B Titr" panose="00000700000000000000" pitchFamily="2" charset="-78"/>
              </a:rPr>
              <a:t>دیجیتال</a:t>
            </a:r>
            <a:r>
              <a:rPr lang="fa-IR" dirty="0">
                <a:solidFill>
                  <a:prstClr val="black">
                    <a:lumMod val="75000"/>
                    <a:lumOff val="25000"/>
                  </a:prstClr>
                </a:solidFill>
                <a:cs typeface="B Titr" panose="00000700000000000000" pitchFamily="2" charset="-78"/>
              </a:rPr>
              <a:t/>
            </a:r>
            <a:br>
              <a:rPr lang="fa-IR" dirty="0">
                <a:solidFill>
                  <a:prstClr val="black">
                    <a:lumMod val="75000"/>
                    <a:lumOff val="25000"/>
                  </a:prstClr>
                </a:solidFill>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850007" y="2239850"/>
            <a:ext cx="10895526" cy="4006222"/>
          </a:xfrm>
        </p:spPr>
        <p:txBody>
          <a:bodyPr>
            <a:normAutofit/>
          </a:bodyPr>
          <a:lstStyle/>
          <a:p>
            <a:pPr lvl="0" algn="r" rtl="1">
              <a:lnSpc>
                <a:spcPct val="150000"/>
              </a:lnSpc>
              <a:buClr>
                <a:srgbClr val="A53010"/>
              </a:buClr>
            </a:pPr>
            <a:r>
              <a:rPr lang="fa-IR" sz="2800" b="1" dirty="0" smtClean="0">
                <a:solidFill>
                  <a:prstClr val="black">
                    <a:lumMod val="75000"/>
                    <a:lumOff val="25000"/>
                  </a:prstClr>
                </a:solidFill>
                <a:cs typeface="B Mitra" panose="00000400000000000000" pitchFamily="2" charset="-78"/>
              </a:rPr>
              <a:t> </a:t>
            </a:r>
            <a:r>
              <a:rPr lang="fa-IR" sz="2800" dirty="0" smtClean="0">
                <a:solidFill>
                  <a:prstClr val="black">
                    <a:lumMod val="75000"/>
                    <a:lumOff val="25000"/>
                  </a:prstClr>
                </a:solidFill>
                <a:cs typeface="B Mitra" panose="00000400000000000000" pitchFamily="2" charset="-78"/>
              </a:rPr>
              <a:t>کتابخانه</a:t>
            </a:r>
            <a:r>
              <a:rPr lang="fa-IR" sz="2800" dirty="0">
                <a:solidFill>
                  <a:prstClr val="black">
                    <a:lumMod val="75000"/>
                    <a:lumOff val="25000"/>
                  </a:prstClr>
                </a:solidFill>
                <a:cs typeface="B Mitra" panose="00000400000000000000" pitchFamily="2" charset="-78"/>
              </a:rPr>
              <a:t>‎ها به‎طور سنتی منابع فیزیکی مانند کتاب‎ها</a:t>
            </a:r>
            <a:r>
              <a:rPr lang="fa-IR" sz="2800" dirty="0" smtClean="0">
                <a:solidFill>
                  <a:prstClr val="black">
                    <a:lumMod val="75000"/>
                    <a:lumOff val="25000"/>
                  </a:prstClr>
                </a:solidFill>
                <a:cs typeface="B Mitra" panose="00000400000000000000" pitchFamily="2" charset="-78"/>
              </a:rPr>
              <a:t>، مجله</a:t>
            </a:r>
            <a:r>
              <a:rPr lang="fa-IR" sz="2800" dirty="0">
                <a:solidFill>
                  <a:prstClr val="black">
                    <a:lumMod val="75000"/>
                    <a:lumOff val="25000"/>
                  </a:prstClr>
                </a:solidFill>
                <a:cs typeface="B Mitra" panose="00000400000000000000" pitchFamily="2" charset="-78"/>
              </a:rPr>
              <a:t>‎ها،‌ نقشه‎</a:t>
            </a:r>
            <a:r>
              <a:rPr lang="fa-IR" sz="2800" dirty="0" smtClean="0">
                <a:solidFill>
                  <a:prstClr val="black">
                    <a:lumMod val="75000"/>
                    <a:lumOff val="25000"/>
                  </a:prstClr>
                </a:solidFill>
                <a:cs typeface="B Mitra" panose="00000400000000000000" pitchFamily="2" charset="-78"/>
              </a:rPr>
              <a:t>ها و</a:t>
            </a:r>
            <a:r>
              <a:rPr lang="fa-IR" sz="2800" dirty="0">
                <a:solidFill>
                  <a:prstClr val="black">
                    <a:lumMod val="75000"/>
                    <a:lumOff val="25000"/>
                  </a:prstClr>
                </a:solidFill>
                <a:cs typeface="B Mitra" panose="00000400000000000000" pitchFamily="2" charset="-78"/>
              </a:rPr>
              <a:t>… را نگهداری می‎</a:t>
            </a:r>
            <a:r>
              <a:rPr lang="fa-IR" sz="2800" dirty="0" smtClean="0">
                <a:solidFill>
                  <a:prstClr val="black">
                    <a:lumMod val="75000"/>
                    <a:lumOff val="25000"/>
                  </a:prstClr>
                </a:solidFill>
                <a:cs typeface="B Mitra" panose="00000400000000000000" pitchFamily="2" charset="-78"/>
              </a:rPr>
              <a:t>کردند . </a:t>
            </a:r>
          </a:p>
          <a:p>
            <a:pPr marL="0" lvl="0" indent="0" algn="r" rtl="1">
              <a:lnSpc>
                <a:spcPct val="150000"/>
              </a:lnSpc>
              <a:buClr>
                <a:srgbClr val="A53010"/>
              </a:buClr>
              <a:buNone/>
            </a:pPr>
            <a:r>
              <a:rPr lang="fa-IR" sz="2800" dirty="0" smtClean="0">
                <a:solidFill>
                  <a:prstClr val="black">
                    <a:lumMod val="75000"/>
                    <a:lumOff val="25000"/>
                  </a:prstClr>
                </a:solidFill>
                <a:cs typeface="B Mitra" panose="00000400000000000000" pitchFamily="2" charset="-78"/>
              </a:rPr>
              <a:t>اکنون </a:t>
            </a:r>
            <a:r>
              <a:rPr lang="fa-IR" sz="2800" dirty="0">
                <a:solidFill>
                  <a:prstClr val="black">
                    <a:lumMod val="75000"/>
                    <a:lumOff val="25000"/>
                  </a:prstClr>
                </a:solidFill>
                <a:cs typeface="B Mitra" panose="00000400000000000000" pitchFamily="2" charset="-78"/>
              </a:rPr>
              <a:t>آن دارایی‎ها به منابع دیجیتال تبدیل شده‎</a:t>
            </a:r>
            <a:r>
              <a:rPr lang="fa-IR" sz="2800" dirty="0" smtClean="0">
                <a:solidFill>
                  <a:prstClr val="black">
                    <a:lumMod val="75000"/>
                    <a:lumOff val="25000"/>
                  </a:prstClr>
                </a:solidFill>
                <a:cs typeface="B Mitra" panose="00000400000000000000" pitchFamily="2" charset="-78"/>
              </a:rPr>
              <a:t>اند ، به</a:t>
            </a:r>
            <a:r>
              <a:rPr lang="fa-IR" sz="2800" dirty="0">
                <a:solidFill>
                  <a:prstClr val="black">
                    <a:lumMod val="75000"/>
                    <a:lumOff val="25000"/>
                  </a:prstClr>
                </a:solidFill>
                <a:cs typeface="B Mitra" panose="00000400000000000000" pitchFamily="2" charset="-78"/>
              </a:rPr>
              <a:t>‎علاوه امروزه منابع اصلی در بیشتر محتوا در‎حال تولید با فرمت دیجیتال هستند</a:t>
            </a:r>
            <a:r>
              <a:rPr lang="fa-IR" sz="2800" dirty="0" smtClean="0">
                <a:solidFill>
                  <a:prstClr val="black">
                    <a:lumMod val="75000"/>
                    <a:lumOff val="25000"/>
                  </a:prstClr>
                </a:solidFill>
                <a:cs typeface="B Mitra" panose="00000400000000000000" pitchFamily="2" charset="-78"/>
              </a:rPr>
              <a:t>. بنابراین </a:t>
            </a:r>
            <a:r>
              <a:rPr lang="fa-IR" sz="2800" dirty="0">
                <a:solidFill>
                  <a:prstClr val="black">
                    <a:lumMod val="75000"/>
                    <a:lumOff val="25000"/>
                  </a:prstClr>
                </a:solidFill>
                <a:cs typeface="B Mitra" panose="00000400000000000000" pitchFamily="2" charset="-78"/>
              </a:rPr>
              <a:t>تغییر ضروری برای کتابداران چگونگی حفاظت از دارایی های دیجیتالی و مدیریت آن‌ها و همچنین  آشنایی با سیستم‌ها و ابزارهای مورد استفاده در این فرایند است.</a:t>
            </a:r>
          </a:p>
          <a:p>
            <a:pPr>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164422632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4131" y="405169"/>
            <a:ext cx="8911687" cy="1280890"/>
          </a:xfrm>
        </p:spPr>
        <p:txBody>
          <a:bodyPr/>
          <a:lstStyle/>
          <a:p>
            <a:pPr algn="ctr"/>
            <a:r>
              <a:rPr lang="fa-IR" dirty="0">
                <a:solidFill>
                  <a:srgbClr val="FF0000"/>
                </a:solidFill>
                <a:cs typeface="B Titr" panose="00000700000000000000" pitchFamily="2" charset="-78"/>
              </a:rPr>
              <a:t>هوش مصنوعی</a:t>
            </a:r>
            <a:endParaRPr lang="en-US" dirty="0">
              <a:solidFill>
                <a:srgbClr val="FF0000"/>
              </a:solidFill>
              <a:cs typeface="B Titr" panose="00000700000000000000" pitchFamily="2" charset="-78"/>
            </a:endParaRPr>
          </a:p>
        </p:txBody>
      </p:sp>
      <p:sp>
        <p:nvSpPr>
          <p:cNvPr id="3" name="Content Placeholder 2"/>
          <p:cNvSpPr>
            <a:spLocks noGrp="1"/>
          </p:cNvSpPr>
          <p:nvPr>
            <p:ph idx="1"/>
          </p:nvPr>
        </p:nvSpPr>
        <p:spPr>
          <a:xfrm>
            <a:off x="592429" y="1309352"/>
            <a:ext cx="11028094" cy="5078569"/>
          </a:xfrm>
        </p:spPr>
        <p:txBody>
          <a:bodyPr>
            <a:normAutofit/>
          </a:bodyPr>
          <a:lstStyle/>
          <a:p>
            <a:pPr algn="r" rtl="1"/>
            <a:r>
              <a:rPr lang="fa-IR" sz="2800" dirty="0" smtClean="0">
                <a:cs typeface="B Mitra" panose="00000400000000000000" pitchFamily="2" charset="-78"/>
              </a:rPr>
              <a:t>(</a:t>
            </a:r>
            <a:r>
              <a:rPr lang="en-US" sz="2800" dirty="0" smtClean="0">
                <a:cs typeface="B Mitra" panose="00000400000000000000" pitchFamily="2" charset="-78"/>
              </a:rPr>
              <a:t>AI </a:t>
            </a:r>
            <a:r>
              <a:rPr lang="fa-IR" sz="2800" dirty="0">
                <a:cs typeface="B Mitra" panose="00000400000000000000" pitchFamily="2" charset="-78"/>
              </a:rPr>
              <a:t>این قابلیت را دارد که شیوه فعالیت کتابخانه‌های دانشگاهی و خدمات‌رسانی به کاربران خود را متحول کند. نظام‌های مجهز به هوش مصنوعی می‌توانند به وظایفی مانند فهرست‌نویسی، مدیریت مجموعه، و خدمات مرجع کمک کنند و کتابداران را آزاد بگذارند تا بر مسئولیت‌های سطح بالایی مانند آموزش سواد اطلاعاتی و کمک پژوهشی تمرکز کنند</a:t>
            </a:r>
            <a:r>
              <a:rPr lang="fa-IR" sz="2800" dirty="0" smtClean="0">
                <a:cs typeface="B Mitra" panose="00000400000000000000" pitchFamily="2" charset="-78"/>
              </a:rPr>
              <a:t>.</a:t>
            </a:r>
          </a:p>
          <a:p>
            <a:pPr algn="r" rtl="1"/>
            <a:r>
              <a:rPr lang="fa-IR" sz="2800" dirty="0">
                <a:cs typeface="B Mitra" panose="00000400000000000000" pitchFamily="2" charset="-78"/>
              </a:rPr>
              <a:t>یکی از روش‌هایی که در حال حاضر از هوش مصنوعی در کتابخانه‌های دانشگاهی استفاده می‌شود، پیاده‌سازی ربات‌های گفتگو یا چت‌بات‌ها است. این دستیاران مجازی می‌توانند در طیف وسیعی از وظایف کتابداری، از پاسخ‌دادن به سؤالات مرجع پایه‌ای تا جستجو در فهرست پیوسته کتابخانه، به کاربران کمک کنند. ربات‌های گفتگو می‌توانند در طول هفته و 24 ساعته در دسترس کاربران قرار داشته باشند، به این معنی که کاربران می‌توانند حتی در خارج از ساعات اداری کتابخانه از کمک آنها استفاده کنند. علاوه بر این، ربات‌های گفتگو می‌توانند چندین تعامل با کاربر را به طور هم‌زمان مدیریت کنند و کارایی خدمات مرجع را افزایش دهند</a:t>
            </a:r>
            <a:endParaRPr lang="en-US" sz="2800" dirty="0">
              <a:cs typeface="B Mitra" panose="00000400000000000000" pitchFamily="2" charset="-78"/>
            </a:endParaRPr>
          </a:p>
        </p:txBody>
      </p:sp>
    </p:spTree>
    <p:extLst>
      <p:ext uri="{BB962C8B-B14F-4D97-AF65-F5344CB8AC3E}">
        <p14:creationId xmlns:p14="http://schemas.microsoft.com/office/powerpoint/2010/main" val="33243373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96" y="420709"/>
            <a:ext cx="11040973" cy="6314941"/>
          </a:xfrm>
        </p:spPr>
        <p:txBody>
          <a:bodyPr>
            <a:noAutofit/>
          </a:bodyPr>
          <a:lstStyle/>
          <a:p>
            <a:pPr algn="r" rtl="1">
              <a:lnSpc>
                <a:spcPct val="150000"/>
              </a:lnSpc>
            </a:pPr>
            <a:r>
              <a:rPr lang="fa-IR" sz="2400" dirty="0">
                <a:cs typeface="B Mitra" panose="00000400000000000000" pitchFamily="2" charset="-78"/>
              </a:rPr>
              <a:t>هوش مصنوعی می‌تواند به مدیریت مجموعه کمک کند. با تجزیه‌وتحلیل داده‌ها درباره الگوهای امانت و رفتار کاربر، سیستم‌های مبتنی بر هوش مصنوعی می‌توانند کتاب‌ها یا مقالاتی را به کاربران توصیه کنند که احتمالاً به آن‌ها علاقه دارند. این می‌تواند به کتابداران کمک کند تا تصمیمات آگاهانه‌تری در مورد توسعه مجموعه و انتخاب منابع بگیرند و اطمینان حاصل کنند که منابع کتابخانه با نیازها و علایق کاربران همسو است</a:t>
            </a:r>
            <a:r>
              <a:rPr lang="fa-IR" sz="2400" dirty="0" smtClean="0">
                <a:cs typeface="B Mitra" panose="00000400000000000000" pitchFamily="2" charset="-78"/>
              </a:rPr>
              <a:t>.</a:t>
            </a:r>
          </a:p>
          <a:p>
            <a:pPr algn="r" rtl="1">
              <a:lnSpc>
                <a:spcPct val="150000"/>
              </a:lnSpc>
            </a:pPr>
            <a:r>
              <a:rPr lang="fa-IR" sz="2400" dirty="0" smtClean="0">
                <a:cs typeface="B Mitra" panose="00000400000000000000" pitchFamily="2" charset="-78"/>
              </a:rPr>
              <a:t>به بهبود </a:t>
            </a:r>
            <a:r>
              <a:rPr lang="fa-IR" sz="2400" dirty="0">
                <a:cs typeface="B Mitra" panose="00000400000000000000" pitchFamily="2" charset="-78"/>
              </a:rPr>
              <a:t>دسترسی به منابع کتابخانه کمک کند. </a:t>
            </a:r>
            <a:r>
              <a:rPr lang="fa-IR" sz="2400" dirty="0" smtClean="0">
                <a:cs typeface="B Mitra" panose="00000400000000000000" pitchFamily="2" charset="-78"/>
              </a:rPr>
              <a:t>پردازش </a:t>
            </a:r>
            <a:r>
              <a:rPr lang="fa-IR" sz="2400" dirty="0">
                <a:cs typeface="B Mitra" panose="00000400000000000000" pitchFamily="2" charset="-78"/>
              </a:rPr>
              <a:t>زبان طبیعی می‌تواند برای تولید زیرنویس به‌صورت خودکار یا تهیه متن برای محتوای چندرسانه‌ای مورداستفاده قرار گیرد و برای طیف وسیع‌تری از کاربران قابل‌استفاده باشد</a:t>
            </a:r>
            <a:r>
              <a:rPr lang="fa-IR" sz="2400" dirty="0" smtClean="0">
                <a:cs typeface="B Mitra" panose="00000400000000000000" pitchFamily="2" charset="-78"/>
              </a:rPr>
              <a:t>.</a:t>
            </a:r>
          </a:p>
          <a:p>
            <a:pPr algn="r" rtl="1">
              <a:lnSpc>
                <a:spcPct val="150000"/>
              </a:lnSpc>
            </a:pPr>
            <a:r>
              <a:rPr lang="fa-IR" sz="2400" dirty="0" smtClean="0">
                <a:cs typeface="B Mitra" panose="00000400000000000000" pitchFamily="2" charset="-78"/>
              </a:rPr>
              <a:t>یکی </a:t>
            </a:r>
            <a:r>
              <a:rPr lang="fa-IR" sz="2400" dirty="0">
                <a:cs typeface="B Mitra" panose="00000400000000000000" pitchFamily="2" charset="-78"/>
              </a:rPr>
              <a:t>از امیدوارکننده‌ترین کاربردهای هوش مصنوعی در کتابخانه‌های دانشگاهی، خودکارسازی کارهای معمول مانند فهرست‌نویسی، رده‌‌بندی و نمایه‌سازی است. هوش مصنوعی می‌تواند برای انجام این وظایف با سرعت و دقت بیشتری نسبت به انسان‌ها آموزش ببیند و می‌تواند به کاهش خطاها و ناهماهنگی‌ها در مجموعه‌های کتابخانه کمک کند.</a:t>
            </a:r>
            <a:endParaRPr lang="en-US" sz="2400" dirty="0">
              <a:cs typeface="B Mitra" panose="00000400000000000000" pitchFamily="2" charset="-78"/>
            </a:endParaRPr>
          </a:p>
        </p:txBody>
      </p:sp>
    </p:spTree>
    <p:extLst>
      <p:ext uri="{BB962C8B-B14F-4D97-AF65-F5344CB8AC3E}">
        <p14:creationId xmlns:p14="http://schemas.microsoft.com/office/powerpoint/2010/main" val="9701448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188" y="270455"/>
            <a:ext cx="10599313" cy="6413679"/>
          </a:xfrm>
        </p:spPr>
        <p:txBody>
          <a:bodyPr>
            <a:normAutofit/>
          </a:bodyPr>
          <a:lstStyle/>
          <a:p>
            <a:pPr algn="r" rtl="1">
              <a:lnSpc>
                <a:spcPct val="150000"/>
              </a:lnSpc>
            </a:pPr>
            <a:r>
              <a:rPr lang="fa-IR" sz="2800" dirty="0" smtClean="0">
                <a:cs typeface="B Mitra" panose="00000400000000000000" pitchFamily="2" charset="-78"/>
              </a:rPr>
              <a:t>و در نهایت </a:t>
            </a:r>
            <a:r>
              <a:rPr lang="ar-SA" sz="2800" dirty="0" smtClean="0">
                <a:cs typeface="B Mitra" panose="00000400000000000000" pitchFamily="2" charset="-78"/>
              </a:rPr>
              <a:t>هفت </a:t>
            </a:r>
            <a:r>
              <a:rPr lang="ar-SA" sz="2800" dirty="0">
                <a:cs typeface="B Mitra" panose="00000400000000000000" pitchFamily="2" charset="-78"/>
              </a:rPr>
              <a:t>مهارت اصلی مورد نیاز کتابداران دیجیتال </a:t>
            </a:r>
            <a:r>
              <a:rPr lang="fa-IR" sz="2800" dirty="0" smtClean="0">
                <a:cs typeface="B Mitra" panose="00000400000000000000" pitchFamily="2" charset="-78"/>
              </a:rPr>
              <a:t> </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 </a:t>
            </a:r>
            <a:r>
              <a:rPr lang="ar-SA" sz="2800" dirty="0">
                <a:cs typeface="B Mitra" panose="00000400000000000000" pitchFamily="2" charset="-78"/>
              </a:rPr>
              <a:t>«</a:t>
            </a:r>
            <a:r>
              <a:rPr lang="ar-SA" sz="2800" dirty="0">
                <a:solidFill>
                  <a:srgbClr val="FF0000"/>
                </a:solidFill>
                <a:cs typeface="B Mitra" panose="00000400000000000000" pitchFamily="2" charset="-78"/>
              </a:rPr>
              <a:t>مهارت آموزشی</a:t>
            </a:r>
            <a:r>
              <a:rPr lang="ar-SA" sz="2800" dirty="0" smtClean="0">
                <a:cs typeface="B Mitra" panose="00000400000000000000" pitchFamily="2" charset="-78"/>
              </a:rPr>
              <a:t>» </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a:t>
            </a:r>
            <a:r>
              <a:rPr lang="ar-SA" sz="2800" dirty="0">
                <a:solidFill>
                  <a:srgbClr val="00B0F0"/>
                </a:solidFill>
                <a:cs typeface="B Mitra" panose="00000400000000000000" pitchFamily="2" charset="-78"/>
              </a:rPr>
              <a:t>مهارت پژوهشی</a:t>
            </a:r>
            <a:r>
              <a:rPr lang="ar-SA" sz="2800" dirty="0" smtClean="0">
                <a:cs typeface="B Mitra" panose="00000400000000000000" pitchFamily="2" charset="-78"/>
              </a:rPr>
              <a:t>»</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a:t>
            </a:r>
            <a:r>
              <a:rPr lang="ar-SA" sz="2800" dirty="0">
                <a:cs typeface="B Mitra" panose="00000400000000000000" pitchFamily="2" charset="-78"/>
              </a:rPr>
              <a:t>م</a:t>
            </a:r>
            <a:r>
              <a:rPr lang="ar-SA" sz="2800" dirty="0">
                <a:solidFill>
                  <a:srgbClr val="002060"/>
                </a:solidFill>
                <a:cs typeface="B Mitra" panose="00000400000000000000" pitchFamily="2" charset="-78"/>
              </a:rPr>
              <a:t>هارت مدیریتی</a:t>
            </a:r>
            <a:r>
              <a:rPr lang="ar-SA" sz="2800" dirty="0" smtClean="0">
                <a:cs typeface="B Mitra" panose="00000400000000000000" pitchFamily="2" charset="-78"/>
              </a:rPr>
              <a:t>»</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 </a:t>
            </a:r>
            <a:r>
              <a:rPr lang="ar-SA" sz="2800" dirty="0">
                <a:cs typeface="B Mitra" panose="00000400000000000000" pitchFamily="2" charset="-78"/>
              </a:rPr>
              <a:t>«</a:t>
            </a:r>
            <a:r>
              <a:rPr lang="ar-SA" sz="2800" dirty="0">
                <a:solidFill>
                  <a:schemeClr val="accent1">
                    <a:lumMod val="60000"/>
                    <a:lumOff val="40000"/>
                  </a:schemeClr>
                </a:solidFill>
                <a:cs typeface="B Mitra" panose="00000400000000000000" pitchFamily="2" charset="-78"/>
              </a:rPr>
              <a:t>مهارت اطلاعاتی</a:t>
            </a:r>
            <a:r>
              <a:rPr lang="ar-SA" sz="2800" dirty="0" smtClean="0">
                <a:cs typeface="B Mitra" panose="00000400000000000000" pitchFamily="2" charset="-78"/>
              </a:rPr>
              <a:t>» </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a:t>
            </a:r>
            <a:r>
              <a:rPr lang="ar-SA" sz="2800" dirty="0">
                <a:solidFill>
                  <a:schemeClr val="accent5">
                    <a:lumMod val="75000"/>
                  </a:schemeClr>
                </a:solidFill>
                <a:cs typeface="B Mitra" panose="00000400000000000000" pitchFamily="2" charset="-78"/>
              </a:rPr>
              <a:t>مهارت اینترنتی</a:t>
            </a:r>
            <a:r>
              <a:rPr lang="ar-SA" sz="2800" dirty="0" smtClean="0">
                <a:cs typeface="B Mitra" panose="00000400000000000000" pitchFamily="2" charset="-78"/>
              </a:rPr>
              <a:t>» </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a:t>
            </a:r>
            <a:r>
              <a:rPr lang="ar-SA" sz="2800" dirty="0" smtClean="0">
                <a:solidFill>
                  <a:schemeClr val="tx1"/>
                </a:solidFill>
                <a:cs typeface="B Mitra" panose="00000400000000000000" pitchFamily="2" charset="-78"/>
              </a:rPr>
              <a:t>مهارت</a:t>
            </a:r>
            <a:r>
              <a:rPr lang="fa-IR" sz="2800" dirty="0" smtClean="0">
                <a:solidFill>
                  <a:schemeClr val="tx1"/>
                </a:solidFill>
                <a:cs typeface="B Mitra" panose="00000400000000000000" pitchFamily="2" charset="-78"/>
              </a:rPr>
              <a:t> ارتباطی </a:t>
            </a:r>
            <a:r>
              <a:rPr lang="ar-SA" sz="2800" dirty="0" smtClean="0">
                <a:cs typeface="B Mitra" panose="00000400000000000000" pitchFamily="2" charset="-78"/>
              </a:rPr>
              <a:t>» </a:t>
            </a:r>
            <a:endParaRPr lang="fa-IR" sz="2800" dirty="0" smtClean="0">
              <a:cs typeface="B Mitra" panose="00000400000000000000" pitchFamily="2" charset="-78"/>
            </a:endParaRPr>
          </a:p>
          <a:p>
            <a:pPr algn="r" rtl="1">
              <a:lnSpc>
                <a:spcPct val="150000"/>
              </a:lnSpc>
            </a:pPr>
            <a:r>
              <a:rPr lang="ar-SA" sz="2800" dirty="0" smtClean="0">
                <a:cs typeface="B Mitra" panose="00000400000000000000" pitchFamily="2" charset="-78"/>
              </a:rPr>
              <a:t>«</a:t>
            </a:r>
            <a:r>
              <a:rPr lang="ar-SA" sz="2800" dirty="0">
                <a:solidFill>
                  <a:schemeClr val="accent2">
                    <a:lumMod val="60000"/>
                    <a:lumOff val="40000"/>
                  </a:schemeClr>
                </a:solidFill>
                <a:cs typeface="B Mitra" panose="00000400000000000000" pitchFamily="2" charset="-78"/>
              </a:rPr>
              <a:t>مهارت رایانه‎ای</a:t>
            </a:r>
            <a:r>
              <a:rPr lang="ar-SA" sz="2800" dirty="0" smtClean="0">
                <a:cs typeface="B Mitra" panose="00000400000000000000" pitchFamily="2" charset="-78"/>
              </a:rPr>
              <a:t>»</a:t>
            </a:r>
            <a:endParaRPr lang="en-US" sz="2800" dirty="0">
              <a:cs typeface="B Mitra" panose="00000400000000000000" pitchFamily="2" charset="-78"/>
            </a:endParaRPr>
          </a:p>
        </p:txBody>
      </p:sp>
    </p:spTree>
    <p:extLst>
      <p:ext uri="{BB962C8B-B14F-4D97-AF65-F5344CB8AC3E}">
        <p14:creationId xmlns:p14="http://schemas.microsoft.com/office/powerpoint/2010/main" val="54703372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9256" y="0"/>
            <a:ext cx="10092744" cy="719929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5356540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5465" y="772732"/>
            <a:ext cx="10019763" cy="6085268"/>
          </a:xfrm>
        </p:spPr>
        <p:txBody>
          <a:bodyPr/>
          <a:lstStyle/>
          <a:p>
            <a:pPr marL="0" indent="0" algn="r" rtl="1">
              <a:lnSpc>
                <a:spcPct val="200000"/>
              </a:lnSpc>
              <a:buNone/>
            </a:pPr>
            <a:r>
              <a:rPr lang="fa-IR" sz="2800" b="1" dirty="0">
                <a:solidFill>
                  <a:srgbClr val="FF0000"/>
                </a:solidFill>
                <a:cs typeface="B Titr" panose="00000700000000000000" pitchFamily="2" charset="-78"/>
              </a:rPr>
              <a:t>مهارتهاي لازم براي باسوادان اطلاعاتي</a:t>
            </a:r>
            <a:endParaRPr lang="fa-IR" sz="2800" dirty="0">
              <a:solidFill>
                <a:srgbClr val="FF0000"/>
              </a:solidFill>
              <a:cs typeface="B Titr" panose="00000700000000000000" pitchFamily="2" charset="-78"/>
            </a:endParaRPr>
          </a:p>
          <a:p>
            <a:pPr marL="0" indent="0" algn="r" rtl="1">
              <a:lnSpc>
                <a:spcPct val="200000"/>
              </a:lnSpc>
              <a:buNone/>
            </a:pPr>
            <a:r>
              <a:rPr lang="fa-IR" dirty="0">
                <a:cs typeface="B Titr" panose="00000700000000000000" pitchFamily="2" charset="-78"/>
              </a:rPr>
              <a:t>1- </a:t>
            </a:r>
            <a:r>
              <a:rPr lang="fa-IR" dirty="0" smtClean="0">
                <a:cs typeface="B Titr" panose="00000700000000000000" pitchFamily="2" charset="-78"/>
              </a:rPr>
              <a:t> </a:t>
            </a:r>
            <a:r>
              <a:rPr lang="fa-IR" sz="2800" dirty="0">
                <a:solidFill>
                  <a:schemeClr val="tx1"/>
                </a:solidFill>
                <a:cs typeface="B Mitra" panose="00000400000000000000" pitchFamily="2" charset="-78"/>
              </a:rPr>
              <a:t>مهارت هاي فني (سواد رايانه اي)</a:t>
            </a:r>
          </a:p>
          <a:p>
            <a:pPr marL="0" indent="0" algn="r" rtl="1">
              <a:lnSpc>
                <a:spcPct val="200000"/>
              </a:lnSpc>
              <a:buNone/>
            </a:pPr>
            <a:r>
              <a:rPr lang="fa-IR" sz="2800" dirty="0">
                <a:solidFill>
                  <a:schemeClr val="tx1"/>
                </a:solidFill>
                <a:cs typeface="B Mitra" panose="00000400000000000000" pitchFamily="2" charset="-78"/>
              </a:rPr>
              <a:t>2- </a:t>
            </a:r>
            <a:r>
              <a:rPr lang="fa-IR" sz="2800" dirty="0" smtClean="0">
                <a:solidFill>
                  <a:schemeClr val="tx1"/>
                </a:solidFill>
                <a:cs typeface="B Mitra" panose="00000400000000000000" pitchFamily="2" charset="-78"/>
              </a:rPr>
              <a:t>مهارت </a:t>
            </a:r>
            <a:r>
              <a:rPr lang="fa-IR" sz="2800" dirty="0">
                <a:solidFill>
                  <a:schemeClr val="tx1"/>
                </a:solidFill>
                <a:cs typeface="B Mitra" panose="00000400000000000000" pitchFamily="2" charset="-78"/>
              </a:rPr>
              <a:t>هاي ذهني (سواد عمومي يا سنتي)</a:t>
            </a:r>
          </a:p>
          <a:p>
            <a:pPr marL="0" indent="0" algn="r" rtl="1">
              <a:lnSpc>
                <a:spcPct val="200000"/>
              </a:lnSpc>
              <a:buNone/>
            </a:pPr>
            <a:r>
              <a:rPr lang="fa-IR" sz="2800" dirty="0" smtClean="0">
                <a:solidFill>
                  <a:schemeClr val="tx1"/>
                </a:solidFill>
                <a:cs typeface="B Mitra" panose="00000400000000000000" pitchFamily="2" charset="-78"/>
              </a:rPr>
              <a:t>3- </a:t>
            </a:r>
            <a:r>
              <a:rPr lang="fa-IR" sz="2800" dirty="0">
                <a:solidFill>
                  <a:schemeClr val="tx1"/>
                </a:solidFill>
                <a:cs typeface="B Mitra" panose="00000400000000000000" pitchFamily="2" charset="-78"/>
              </a:rPr>
              <a:t>مهارت هاي ارتباطي و اطلاعاتي</a:t>
            </a:r>
          </a:p>
          <a:p>
            <a:pPr marL="0" indent="0" algn="r">
              <a:lnSpc>
                <a:spcPct val="200000"/>
              </a:lnSpc>
              <a:buNone/>
            </a:pPr>
            <a:endParaRPr lang="en-US" dirty="0">
              <a:cs typeface="B Titr" panose="00000700000000000000" pitchFamily="2" charset="-78"/>
            </a:endParaRPr>
          </a:p>
        </p:txBody>
      </p:sp>
    </p:spTree>
    <p:extLst>
      <p:ext uri="{BB962C8B-B14F-4D97-AF65-F5344CB8AC3E}">
        <p14:creationId xmlns:p14="http://schemas.microsoft.com/office/powerpoint/2010/main" val="2738385719"/>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786" y="154546"/>
            <a:ext cx="10515600" cy="1325563"/>
          </a:xfrm>
        </p:spPr>
        <p:txBody>
          <a:bodyPr>
            <a:normAutofit/>
          </a:bodyPr>
          <a:lstStyle/>
          <a:p>
            <a:pPr algn="ctr" rtl="1"/>
            <a:r>
              <a:rPr lang="fa-IR" b="1" dirty="0" smtClean="0">
                <a:solidFill>
                  <a:srgbClr val="FF0000"/>
                </a:solidFill>
                <a:cs typeface="B Titr" panose="00000700000000000000" pitchFamily="2" charset="-78"/>
              </a:rPr>
              <a:t>نقش کتابداران و کتابخانه ها در توسعه سواد اطلاعاتي</a:t>
            </a:r>
            <a:r>
              <a:rPr lang="fa-IR" dirty="0" smtClean="0">
                <a:cs typeface="B Titr" panose="00000700000000000000" pitchFamily="2" charset="-78"/>
              </a:rPr>
              <a:t/>
            </a:r>
            <a:br>
              <a:rPr lang="fa-IR" dirty="0" smtClean="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a:xfrm>
            <a:off x="476518" y="1294326"/>
            <a:ext cx="11590986" cy="5563674"/>
          </a:xfrm>
        </p:spPr>
        <p:txBody>
          <a:bodyPr>
            <a:noAutofit/>
          </a:bodyPr>
          <a:lstStyle/>
          <a:p>
            <a:pPr algn="r" rtl="1">
              <a:lnSpc>
                <a:spcPct val="150000"/>
              </a:lnSpc>
            </a:pPr>
            <a:r>
              <a:rPr lang="fa-IR" sz="2800" dirty="0">
                <a:cs typeface="B Mitra" panose="00000400000000000000" pitchFamily="2" charset="-78"/>
              </a:rPr>
              <a:t> </a:t>
            </a:r>
            <a:r>
              <a:rPr lang="fa-IR" sz="2800" dirty="0" smtClean="0">
                <a:cs typeface="B Mitra" panose="00000400000000000000" pitchFamily="2" charset="-78"/>
              </a:rPr>
              <a:t> </a:t>
            </a:r>
            <a:r>
              <a:rPr lang="fa-IR" sz="2800" dirty="0">
                <a:cs typeface="B Mitra" panose="00000400000000000000" pitchFamily="2" charset="-78"/>
              </a:rPr>
              <a:t>امروزه نقش کتابخانه ها به عنوان يکي از زيرساخت هاي جامعه اطلاعاتي و سيستم خودآموزي سواد اطلاعاتي پر رنگتر از گذشته شده است و دستيابي به جامعه اطلاعاتي فعال و موثر ، بدون توجه به کتابخانه ها امکان پذير نخواهد بود.</a:t>
            </a:r>
          </a:p>
          <a:p>
            <a:pPr algn="r" rtl="1">
              <a:lnSpc>
                <a:spcPct val="150000"/>
              </a:lnSpc>
            </a:pPr>
            <a:r>
              <a:rPr lang="fa-IR" sz="2800" dirty="0">
                <a:cs typeface="B Mitra" panose="00000400000000000000" pitchFamily="2" charset="-78"/>
              </a:rPr>
              <a:t>  </a:t>
            </a:r>
            <a:r>
              <a:rPr lang="fa-IR" sz="2800" dirty="0" smtClean="0">
                <a:cs typeface="B Mitra" panose="00000400000000000000" pitchFamily="2" charset="-78"/>
              </a:rPr>
              <a:t> </a:t>
            </a:r>
            <a:r>
              <a:rPr lang="fa-IR" sz="2800" dirty="0">
                <a:cs typeface="B Mitra" panose="00000400000000000000" pitchFamily="2" charset="-78"/>
              </a:rPr>
              <a:t>سالهاست که کتابداران تلاش مي کنند با استفاده از انواع ابزارها و فن آوري ها بطور موثر و مفيد، برنامه هاي آموزش استفاده از کتابخانه و منابع آن را مطابق با دانش موضوعي و حوزه تخصصي مراجعان عملي سازند. </a:t>
            </a:r>
            <a:endParaRPr lang="en-US" sz="2800" dirty="0" smtClean="0">
              <a:cs typeface="B Mitra" panose="00000400000000000000" pitchFamily="2" charset="-78"/>
            </a:endParaRPr>
          </a:p>
          <a:p>
            <a:pPr algn="r" rtl="1">
              <a:lnSpc>
                <a:spcPct val="150000"/>
              </a:lnSpc>
            </a:pPr>
            <a:r>
              <a:rPr lang="fa-IR" sz="2800" dirty="0" smtClean="0">
                <a:cs typeface="B Mitra" panose="00000400000000000000" pitchFamily="2" charset="-78"/>
              </a:rPr>
              <a:t>از </a:t>
            </a:r>
            <a:r>
              <a:rPr lang="fa-IR" sz="2800" dirty="0">
                <a:cs typeface="B Mitra" panose="00000400000000000000" pitchFamily="2" charset="-78"/>
              </a:rPr>
              <a:t>اواسط دهه 1980 کتابداران دانشگاهي با استفاده از ابزارهاي فن آوري اطلاعات ، برنامه هاي آموزش استفاده کنندگان را با عنوان "سواد اطلاعاتي" بجاي "سواد کتابخانه اي"ارائه کردند.</a:t>
            </a:r>
          </a:p>
          <a:p>
            <a:pPr marL="0" indent="0" algn="r" rtl="1">
              <a:lnSpc>
                <a:spcPct val="150000"/>
              </a:lnSpc>
              <a:buNone/>
            </a:pPr>
            <a:r>
              <a:rPr lang="fa-IR" sz="2800" dirty="0">
                <a:cs typeface="B Mitra" panose="00000400000000000000" pitchFamily="2" charset="-78"/>
              </a:rPr>
              <a:t>  </a:t>
            </a:r>
            <a:endParaRPr lang="en-US" sz="2800" dirty="0">
              <a:cs typeface="B Mitra" panose="00000400000000000000" pitchFamily="2" charset="-78"/>
            </a:endParaRPr>
          </a:p>
        </p:txBody>
      </p:sp>
    </p:spTree>
    <p:extLst>
      <p:ext uri="{BB962C8B-B14F-4D97-AF65-F5344CB8AC3E}">
        <p14:creationId xmlns:p14="http://schemas.microsoft.com/office/powerpoint/2010/main" val="34163890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95" y="837127"/>
            <a:ext cx="10895527" cy="5718220"/>
          </a:xfrm>
        </p:spPr>
        <p:txBody>
          <a:bodyPr>
            <a:normAutofit/>
          </a:bodyPr>
          <a:lstStyle/>
          <a:p>
            <a:pPr algn="r" rtl="1">
              <a:lnSpc>
                <a:spcPct val="150000"/>
              </a:lnSpc>
            </a:pPr>
            <a:r>
              <a:rPr lang="fa-IR" sz="2800" dirty="0">
                <a:cs typeface="B Mitra" panose="00000400000000000000" pitchFamily="2" charset="-78"/>
              </a:rPr>
              <a:t>براساس نظر کرايست (1365)، شالوده نظري علم کتابداري</a:t>
            </a:r>
            <a:r>
              <a:rPr lang="fa-IR" sz="2800" dirty="0">
                <a:solidFill>
                  <a:srgbClr val="FF0000"/>
                </a:solidFill>
                <a:cs typeface="B Mitra" panose="00000400000000000000" pitchFamily="2" charset="-78"/>
              </a:rPr>
              <a:t> آموزش </a:t>
            </a:r>
            <a:r>
              <a:rPr lang="fa-IR" sz="2800" dirty="0">
                <a:cs typeface="B Mitra" panose="00000400000000000000" pitchFamily="2" charset="-78"/>
              </a:rPr>
              <a:t>است. اين آموزش نه تنها به زيرساختهاي ذهن کابران توجه دارد و بر دانش آنها مي افزايد، بلکه به توانمندي آنها در کسب دانش نظر دارد. برخلاف آموزش سنتي، در آموزش کتابداران آموزش بيننده و تعامل او با اطلاعات را مرکز توجه قرار مي دهند. نگاهي به فعاليت ها و برنامه هاي متنوع کتابخانه ها در توسعه  سواد اطلاعاتي بخوبي نشان مي دهد که حرفه کتابداري تا چه حد و چگونه در اين زمينه اقدام کرده است. تعداد و حجم همايش هاي برگزار شده و نيز گستره پژوهشهاي کتابداران بويژه در سالهاي اخير مي تواند نشان دهنده رويکرد </a:t>
            </a:r>
            <a:r>
              <a:rPr lang="fa-IR" sz="2800" dirty="0" smtClean="0">
                <a:cs typeface="B Mitra" panose="00000400000000000000" pitchFamily="2" charset="-78"/>
              </a:rPr>
              <a:t>اين</a:t>
            </a:r>
            <a:r>
              <a:rPr lang="en-US" sz="2800" dirty="0" smtClean="0">
                <a:cs typeface="B Mitra" panose="00000400000000000000" pitchFamily="2" charset="-78"/>
              </a:rPr>
              <a:t> </a:t>
            </a:r>
            <a:r>
              <a:rPr lang="fa-IR" sz="2800" dirty="0" smtClean="0">
                <a:cs typeface="B Mitra" panose="00000400000000000000" pitchFamily="2" charset="-78"/>
              </a:rPr>
              <a:t>حرفه </a:t>
            </a:r>
            <a:r>
              <a:rPr lang="fa-IR" sz="2800" dirty="0">
                <a:cs typeface="B Mitra" panose="00000400000000000000" pitchFamily="2" charset="-78"/>
              </a:rPr>
              <a:t>نسبت به آموزش </a:t>
            </a:r>
            <a:r>
              <a:rPr lang="fa-IR" sz="2800" dirty="0">
                <a:solidFill>
                  <a:srgbClr val="FF0000"/>
                </a:solidFill>
                <a:cs typeface="B Mitra" panose="00000400000000000000" pitchFamily="2" charset="-78"/>
              </a:rPr>
              <a:t>سواد اطلاعاتي </a:t>
            </a:r>
            <a:r>
              <a:rPr lang="fa-IR" sz="2800" dirty="0">
                <a:cs typeface="B Mitra" panose="00000400000000000000" pitchFamily="2" charset="-78"/>
              </a:rPr>
              <a:t>باشد</a:t>
            </a:r>
            <a:r>
              <a:rPr lang="fa-IR" sz="2800" dirty="0" smtClean="0">
                <a:cs typeface="B Mitra" panose="00000400000000000000" pitchFamily="2" charset="-78"/>
              </a:rPr>
              <a:t>.</a:t>
            </a:r>
          </a:p>
          <a:p>
            <a:pPr marL="0" indent="0" algn="r" rtl="1">
              <a:lnSpc>
                <a:spcPct val="150000"/>
              </a:lnSpc>
              <a:buNone/>
            </a:pPr>
            <a:endParaRPr lang="en-US" sz="2800" dirty="0">
              <a:cs typeface="B Mitra" panose="00000400000000000000" pitchFamily="2" charset="-78"/>
            </a:endParaRPr>
          </a:p>
          <a:p>
            <a:pPr algn="r" rtl="1">
              <a:lnSpc>
                <a:spcPct val="150000"/>
              </a:lnSpc>
            </a:pPr>
            <a:endParaRPr lang="en-US" sz="2800" dirty="0">
              <a:cs typeface="B Mitra" panose="00000400000000000000" pitchFamily="2" charset="-78"/>
            </a:endParaRPr>
          </a:p>
        </p:txBody>
      </p:sp>
    </p:spTree>
    <p:extLst>
      <p:ext uri="{BB962C8B-B14F-4D97-AF65-F5344CB8AC3E}">
        <p14:creationId xmlns:p14="http://schemas.microsoft.com/office/powerpoint/2010/main" val="233826303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1375" y="605307"/>
            <a:ext cx="9843237" cy="5808372"/>
          </a:xfrm>
        </p:spPr>
        <p:txBody>
          <a:bodyPr>
            <a:normAutofit/>
          </a:bodyPr>
          <a:lstStyle/>
          <a:p>
            <a:pPr algn="r" rtl="1">
              <a:lnSpc>
                <a:spcPct val="200000"/>
              </a:lnSpc>
            </a:pPr>
            <a:r>
              <a:rPr lang="fa-IR" sz="2800" dirty="0" smtClean="0">
                <a:cs typeface="B Mitra" panose="00000400000000000000" pitchFamily="2" charset="-78"/>
              </a:rPr>
              <a:t>کتابخانه </a:t>
            </a:r>
            <a:r>
              <a:rPr lang="fa-IR" sz="2800" dirty="0">
                <a:cs typeface="B Mitra" panose="00000400000000000000" pitchFamily="2" charset="-78"/>
              </a:rPr>
              <a:t>هاي تخصصي نيز در جهت خودآموزي هميشگي کارکنان و متخصصان موسسات متبوع خود وظيفه اي خطير بر عهده خواهند داشت. امروزه ثابت شده است که بدون داشتن يک کتابخانه تخصصي خوب و مناسب، امکان فعاليت و انجام وظيفه صحيح و مناسب در جهت رسيدن به اهداف از پيش تعيين شده توسط موسسات، امکان پذير نخواهد بود و موسسه اي که از داشتن يک کتابخانه تخصصي خوب و غني محروم باشد، پويايي لازم را نخواهد داشت.</a:t>
            </a:r>
            <a:endParaRPr lang="en-US" sz="2800" dirty="0">
              <a:cs typeface="B Mitra" panose="00000400000000000000" pitchFamily="2" charset="-78"/>
            </a:endParaRPr>
          </a:p>
        </p:txBody>
      </p:sp>
    </p:spTree>
    <p:extLst>
      <p:ext uri="{BB962C8B-B14F-4D97-AF65-F5344CB8AC3E}">
        <p14:creationId xmlns:p14="http://schemas.microsoft.com/office/powerpoint/2010/main" val="1991349336"/>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2428" y="180304"/>
            <a:ext cx="11101589" cy="6478073"/>
          </a:xfrm>
        </p:spPr>
        <p:txBody>
          <a:bodyPr>
            <a:normAutofit fontScale="92500" lnSpcReduction="10000"/>
          </a:bodyPr>
          <a:lstStyle/>
          <a:p>
            <a:pPr algn="r" rtl="1">
              <a:lnSpc>
                <a:spcPct val="150000"/>
              </a:lnSpc>
            </a:pPr>
            <a:r>
              <a:rPr lang="fa-IR" sz="2800" dirty="0" smtClean="0">
                <a:cs typeface="B Mitra" panose="00000400000000000000" pitchFamily="2" charset="-78"/>
              </a:rPr>
              <a:t>یک کتابدار که </a:t>
            </a:r>
            <a:r>
              <a:rPr lang="fa-IR" sz="2800" dirty="0">
                <a:cs typeface="B Mitra" panose="00000400000000000000" pitchFamily="2" charset="-78"/>
              </a:rPr>
              <a:t>ب</a:t>
            </a:r>
            <a:r>
              <a:rPr lang="fa-IR" sz="2800" dirty="0" smtClean="0">
                <a:cs typeface="B Mitra" panose="00000400000000000000" pitchFamily="2" charset="-78"/>
              </a:rPr>
              <a:t>عنوان </a:t>
            </a:r>
            <a:r>
              <a:rPr lang="fa-IR" sz="2800" dirty="0">
                <a:cs typeface="B Mitra" panose="00000400000000000000" pitchFamily="2" charset="-78"/>
              </a:rPr>
              <a:t>کتابدار و اطلاع‌رسان می‌خواهد در دنیای دیجیتال فعالیت کند علاوه بر داشتن مهارت‌های حرفه‌ای کتابداری بایستی توانایی‌های زیر را نیز داشته باشد تا بتواند به عنوان یک نیروی </a:t>
            </a:r>
            <a:r>
              <a:rPr lang="fa-IR" sz="2800" dirty="0" smtClean="0">
                <a:cs typeface="B Mitra" panose="00000400000000000000" pitchFamily="2" charset="-78"/>
              </a:rPr>
              <a:t>مؤثر </a:t>
            </a:r>
            <a:r>
              <a:rPr lang="fa-IR" sz="2800" dirty="0">
                <a:cs typeface="B Mitra" panose="00000400000000000000" pitchFamily="2" charset="-78"/>
              </a:rPr>
              <a:t>در کتابخانه و مراکز دیجیتال عمل کند:</a:t>
            </a:r>
          </a:p>
          <a:p>
            <a:pPr algn="r" rtl="1">
              <a:lnSpc>
                <a:spcPct val="150000"/>
              </a:lnSpc>
            </a:pPr>
            <a:r>
              <a:rPr lang="fa-IR" sz="2600" dirty="0">
                <a:solidFill>
                  <a:schemeClr val="tx1"/>
                </a:solidFill>
                <a:cs typeface="B Mitra" panose="00000400000000000000" pitchFamily="2" charset="-78"/>
              </a:rPr>
              <a:t>آشنایی با مبانی کامپیوتر و شناخت قسمت </a:t>
            </a:r>
            <a:r>
              <a:rPr lang="fa-IR" sz="2600" dirty="0" smtClean="0">
                <a:solidFill>
                  <a:schemeClr val="tx1"/>
                </a:solidFill>
                <a:cs typeface="B Mitra" panose="00000400000000000000" pitchFamily="2" charset="-78"/>
              </a:rPr>
              <a:t>های </a:t>
            </a:r>
            <a:r>
              <a:rPr lang="fa-IR" sz="2600" dirty="0">
                <a:solidFill>
                  <a:schemeClr val="tx1"/>
                </a:solidFill>
                <a:cs typeface="B Mitra" panose="00000400000000000000" pitchFamily="2" charset="-78"/>
              </a:rPr>
              <a:t>مختلف آن</a:t>
            </a:r>
          </a:p>
          <a:p>
            <a:pPr algn="r" rtl="1">
              <a:lnSpc>
                <a:spcPct val="150000"/>
              </a:lnSpc>
            </a:pPr>
            <a:r>
              <a:rPr lang="fa-IR" sz="2600" dirty="0" smtClean="0">
                <a:solidFill>
                  <a:schemeClr val="tx1"/>
                </a:solidFill>
                <a:cs typeface="B Mitra" panose="00000400000000000000" pitchFamily="2" charset="-78"/>
              </a:rPr>
              <a:t>مهارت </a:t>
            </a:r>
            <a:r>
              <a:rPr lang="fa-IR" sz="2600" dirty="0">
                <a:solidFill>
                  <a:schemeClr val="tx1"/>
                </a:solidFill>
                <a:cs typeface="B Mitra" panose="00000400000000000000" pitchFamily="2" charset="-78"/>
              </a:rPr>
              <a:t>در استفاده از سیستم عامل </a:t>
            </a:r>
            <a:r>
              <a:rPr lang="fa-IR" sz="2600" dirty="0" smtClean="0">
                <a:solidFill>
                  <a:schemeClr val="tx1"/>
                </a:solidFill>
                <a:cs typeface="B Mitra" panose="00000400000000000000" pitchFamily="2" charset="-78"/>
              </a:rPr>
              <a:t>ها </a:t>
            </a:r>
            <a:r>
              <a:rPr lang="fa-IR" sz="2600" dirty="0">
                <a:solidFill>
                  <a:schemeClr val="tx1"/>
                </a:solidFill>
                <a:cs typeface="B Mitra" panose="00000400000000000000" pitchFamily="2" charset="-78"/>
              </a:rPr>
              <a:t>از جمله ویندوز</a:t>
            </a:r>
          </a:p>
          <a:p>
            <a:pPr algn="r" rtl="1">
              <a:lnSpc>
                <a:spcPct val="150000"/>
              </a:lnSpc>
            </a:pPr>
            <a:r>
              <a:rPr lang="fa-IR" sz="2600" dirty="0">
                <a:solidFill>
                  <a:schemeClr val="tx1"/>
                </a:solidFill>
                <a:cs typeface="B Mitra" panose="00000400000000000000" pitchFamily="2" charset="-78"/>
              </a:rPr>
              <a:t>آشنایی با مفاهیم ذخیره و بازیابی اطلاعات</a:t>
            </a:r>
          </a:p>
          <a:p>
            <a:pPr algn="r" rtl="1">
              <a:lnSpc>
                <a:spcPct val="150000"/>
              </a:lnSpc>
            </a:pPr>
            <a:r>
              <a:rPr lang="fa-IR" sz="2600" dirty="0">
                <a:solidFill>
                  <a:schemeClr val="tx1"/>
                </a:solidFill>
                <a:cs typeface="B Mitra" panose="00000400000000000000" pitchFamily="2" charset="-78"/>
              </a:rPr>
              <a:t>آشنایی با مفاهیم بانک </a:t>
            </a:r>
            <a:r>
              <a:rPr lang="fa-IR" sz="2600" dirty="0" smtClean="0">
                <a:solidFill>
                  <a:schemeClr val="tx1"/>
                </a:solidFill>
                <a:cs typeface="B Mitra" panose="00000400000000000000" pitchFamily="2" charset="-78"/>
              </a:rPr>
              <a:t>های اطلاعاتی  (</a:t>
            </a:r>
            <a:r>
              <a:rPr lang="fa-IR" sz="2800" dirty="0" smtClean="0">
                <a:solidFill>
                  <a:srgbClr val="333333"/>
                </a:solidFill>
                <a:latin typeface="iran-sans"/>
                <a:cs typeface="B Mitra" panose="00000400000000000000" pitchFamily="2" charset="-78"/>
              </a:rPr>
              <a:t>مجموعه‌ای از اطلاعات ذخیره شده در کامپیوتر است)</a:t>
            </a:r>
            <a:endParaRPr lang="fa-IR" sz="2600" dirty="0" smtClean="0">
              <a:solidFill>
                <a:schemeClr val="tx1"/>
              </a:solidFill>
              <a:cs typeface="B Mitra" panose="00000400000000000000" pitchFamily="2" charset="-78"/>
            </a:endParaRPr>
          </a:p>
          <a:p>
            <a:pPr algn="r" rtl="1">
              <a:lnSpc>
                <a:spcPct val="150000"/>
              </a:lnSpc>
            </a:pPr>
            <a:r>
              <a:rPr lang="fa-IR" sz="2600" dirty="0" smtClean="0">
                <a:solidFill>
                  <a:schemeClr val="tx1"/>
                </a:solidFill>
                <a:cs typeface="B Mitra" panose="00000400000000000000" pitchFamily="2" charset="-78"/>
              </a:rPr>
              <a:t>آشنایی کافی با اینترنت</a:t>
            </a:r>
          </a:p>
          <a:p>
            <a:pPr algn="r" rtl="1">
              <a:lnSpc>
                <a:spcPct val="150000"/>
              </a:lnSpc>
            </a:pPr>
            <a:r>
              <a:rPr lang="fa-IR" sz="2600" dirty="0" smtClean="0">
                <a:solidFill>
                  <a:schemeClr val="tx1"/>
                </a:solidFill>
                <a:cs typeface="B Mitra" panose="00000400000000000000" pitchFamily="2" charset="-78"/>
              </a:rPr>
              <a:t>آشنایی </a:t>
            </a:r>
            <a:r>
              <a:rPr lang="fa-IR" sz="2600" dirty="0">
                <a:solidFill>
                  <a:schemeClr val="tx1"/>
                </a:solidFill>
                <a:cs typeface="B Mitra" panose="00000400000000000000" pitchFamily="2" charset="-78"/>
              </a:rPr>
              <a:t>با مفاهیم پیشرفته اطلاع‌رسانی</a:t>
            </a:r>
          </a:p>
          <a:p>
            <a:pPr algn="r" rtl="1">
              <a:lnSpc>
                <a:spcPct val="150000"/>
              </a:lnSpc>
            </a:pPr>
            <a:r>
              <a:rPr lang="fa-IR" sz="2600" dirty="0">
                <a:solidFill>
                  <a:schemeClr val="tx1"/>
                </a:solidFill>
                <a:cs typeface="B Mitra" panose="00000400000000000000" pitchFamily="2" charset="-78"/>
              </a:rPr>
              <a:t>شناخت ابزارهای کاوش و </a:t>
            </a:r>
            <a:r>
              <a:rPr lang="fa-IR" sz="2600" dirty="0" smtClean="0">
                <a:solidFill>
                  <a:schemeClr val="tx1"/>
                </a:solidFill>
                <a:cs typeface="B Mitra" panose="00000400000000000000" pitchFamily="2" charset="-78"/>
              </a:rPr>
              <a:t>اطلاع‌یابی </a:t>
            </a:r>
            <a:endParaRPr lang="en-US" sz="2600" dirty="0" smtClean="0">
              <a:solidFill>
                <a:schemeClr val="tx1"/>
              </a:solidFill>
              <a:cs typeface="B Mitra" panose="00000400000000000000" pitchFamily="2" charset="-78"/>
            </a:endParaRPr>
          </a:p>
        </p:txBody>
      </p:sp>
    </p:spTree>
    <p:extLst>
      <p:ext uri="{BB962C8B-B14F-4D97-AF65-F5344CB8AC3E}">
        <p14:creationId xmlns:p14="http://schemas.microsoft.com/office/powerpoint/2010/main" val="14937542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007" y="463639"/>
            <a:ext cx="10882648" cy="6394361"/>
          </a:xfrm>
        </p:spPr>
        <p:txBody>
          <a:bodyPr>
            <a:normAutofit/>
          </a:bodyPr>
          <a:lstStyle/>
          <a:p>
            <a:pPr lvl="0" algn="r" rtl="1">
              <a:lnSpc>
                <a:spcPct val="150000"/>
              </a:lnSpc>
              <a:buClr>
                <a:srgbClr val="A53010"/>
              </a:buClr>
            </a:pPr>
            <a:r>
              <a:rPr lang="fa-IR" sz="2400" dirty="0">
                <a:solidFill>
                  <a:prstClr val="black">
                    <a:lumMod val="75000"/>
                    <a:lumOff val="25000"/>
                  </a:prstClr>
                </a:solidFill>
                <a:cs typeface="B Mitra" panose="00000400000000000000" pitchFamily="2" charset="-78"/>
              </a:rPr>
              <a:t>مهارت در استفاده از نرم‌افزارهای </a:t>
            </a:r>
            <a:r>
              <a:rPr lang="fa-IR" sz="2400" dirty="0" smtClean="0">
                <a:solidFill>
                  <a:prstClr val="black">
                    <a:lumMod val="75000"/>
                    <a:lumOff val="25000"/>
                  </a:prstClr>
                </a:solidFill>
                <a:cs typeface="B Mitra" panose="00000400000000000000" pitchFamily="2" charset="-78"/>
              </a:rPr>
              <a:t>کتابخانه‌ای</a:t>
            </a:r>
            <a:endParaRPr lang="fa-IR" sz="2400" dirty="0" smtClean="0">
              <a:cs typeface="B Mitra" panose="00000400000000000000" pitchFamily="2" charset="-78"/>
            </a:endParaRPr>
          </a:p>
          <a:p>
            <a:pPr algn="r" rtl="1"/>
            <a:r>
              <a:rPr lang="fa-IR" sz="2400" dirty="0" smtClean="0">
                <a:cs typeface="B Mitra" panose="00000400000000000000" pitchFamily="2" charset="-78"/>
              </a:rPr>
              <a:t>شناخت وب‌سایت‌های </a:t>
            </a:r>
            <a:r>
              <a:rPr lang="fa-IR" sz="2400" dirty="0">
                <a:cs typeface="B Mitra" panose="00000400000000000000" pitchFamily="2" charset="-78"/>
              </a:rPr>
              <a:t>معتبر</a:t>
            </a:r>
          </a:p>
          <a:p>
            <a:pPr algn="r" rtl="1"/>
            <a:r>
              <a:rPr lang="fa-IR" sz="2400" dirty="0">
                <a:cs typeface="B Mitra" panose="00000400000000000000" pitchFamily="2" charset="-78"/>
              </a:rPr>
              <a:t>آشنایی با ژورنال </a:t>
            </a:r>
            <a:r>
              <a:rPr lang="fa-IR" sz="2400" dirty="0" smtClean="0">
                <a:cs typeface="B Mitra" panose="00000400000000000000" pitchFamily="2" charset="-78"/>
              </a:rPr>
              <a:t>های </a:t>
            </a:r>
            <a:r>
              <a:rPr lang="fa-IR" sz="2400" dirty="0">
                <a:cs typeface="B Mitra" panose="00000400000000000000" pitchFamily="2" charset="-78"/>
              </a:rPr>
              <a:t>الکترونیکی</a:t>
            </a:r>
          </a:p>
          <a:p>
            <a:pPr algn="r" rtl="1"/>
            <a:r>
              <a:rPr lang="fa-IR" sz="2400" dirty="0">
                <a:cs typeface="B Mitra" panose="00000400000000000000" pitchFamily="2" charset="-78"/>
              </a:rPr>
              <a:t>آشنایی با بانک </a:t>
            </a:r>
            <a:r>
              <a:rPr lang="fa-IR" sz="2400" dirty="0" smtClean="0">
                <a:cs typeface="B Mitra" panose="00000400000000000000" pitchFamily="2" charset="-78"/>
              </a:rPr>
              <a:t>های </a:t>
            </a:r>
            <a:r>
              <a:rPr lang="fa-IR" sz="2400" dirty="0">
                <a:cs typeface="B Mitra" panose="00000400000000000000" pitchFamily="2" charset="-78"/>
              </a:rPr>
              <a:t>اطلاعاتی مختلف </a:t>
            </a:r>
            <a:r>
              <a:rPr lang="en-US" sz="2400" dirty="0">
                <a:cs typeface="B Mitra" panose="00000400000000000000" pitchFamily="2" charset="-78"/>
              </a:rPr>
              <a:t>online </a:t>
            </a:r>
            <a:r>
              <a:rPr lang="fa-IR" sz="2400" dirty="0">
                <a:cs typeface="B Mitra" panose="00000400000000000000" pitchFamily="2" charset="-78"/>
              </a:rPr>
              <a:t>در اینترنت</a:t>
            </a:r>
          </a:p>
          <a:p>
            <a:pPr algn="r" rtl="1"/>
            <a:r>
              <a:rPr lang="fa-IR" sz="2400" dirty="0">
                <a:cs typeface="B Mitra" panose="00000400000000000000" pitchFamily="2" charset="-78"/>
              </a:rPr>
              <a:t>آشنایی کار با </a:t>
            </a:r>
            <a:r>
              <a:rPr lang="en-US" sz="2400" dirty="0" err="1" smtClean="0">
                <a:cs typeface="B Mitra" panose="00000400000000000000" pitchFamily="2" charset="-78"/>
              </a:rPr>
              <a:t>ebook</a:t>
            </a:r>
            <a:r>
              <a:rPr lang="fa-IR" sz="2400" dirty="0" smtClean="0">
                <a:cs typeface="B Mitra" panose="00000400000000000000" pitchFamily="2" charset="-78"/>
              </a:rPr>
              <a:t>ها</a:t>
            </a:r>
            <a:endParaRPr lang="en-US" sz="2400" dirty="0" smtClean="0">
              <a:cs typeface="B Mitra" panose="00000400000000000000" pitchFamily="2" charset="-78"/>
            </a:endParaRPr>
          </a:p>
          <a:p>
            <a:pPr algn="r" rtl="1"/>
            <a:r>
              <a:rPr lang="fa-IR" sz="2400" dirty="0" smtClean="0">
                <a:cs typeface="B Mitra" panose="00000400000000000000" pitchFamily="2" charset="-78"/>
              </a:rPr>
              <a:t>فهرست‌نویسی،چکیده‌نویسی </a:t>
            </a:r>
            <a:r>
              <a:rPr lang="fa-IR" sz="2400" dirty="0">
                <a:cs typeface="B Mitra" panose="00000400000000000000" pitchFamily="2" charset="-78"/>
              </a:rPr>
              <a:t>و نمایه‌سازی مدارک الکترونیکی</a:t>
            </a:r>
          </a:p>
          <a:p>
            <a:pPr algn="r" rtl="1"/>
            <a:r>
              <a:rPr lang="fa-IR" sz="2400" dirty="0">
                <a:cs typeface="B Mitra" panose="00000400000000000000" pitchFamily="2" charset="-78"/>
              </a:rPr>
              <a:t>فراھم‌آوری خدمات مرجع دیجیتالی</a:t>
            </a:r>
          </a:p>
          <a:p>
            <a:pPr algn="r" rtl="1"/>
            <a:r>
              <a:rPr lang="fa-IR" sz="2400" dirty="0">
                <a:cs typeface="B Mitra" panose="00000400000000000000" pitchFamily="2" charset="-78"/>
              </a:rPr>
              <a:t>دیجیتال کردن منابع و مدیریت فرایند ذخیره و نگهداری منابع</a:t>
            </a:r>
          </a:p>
          <a:p>
            <a:pPr algn="r" rtl="1"/>
            <a:r>
              <a:rPr lang="fa-IR" sz="2400" dirty="0">
                <a:cs typeface="B Mitra" panose="00000400000000000000" pitchFamily="2" charset="-78"/>
              </a:rPr>
              <a:t>طراحی </a:t>
            </a:r>
            <a:r>
              <a:rPr lang="fa-IR" sz="2400" dirty="0" smtClean="0">
                <a:cs typeface="B Mitra" panose="00000400000000000000" pitchFamily="2" charset="-78"/>
              </a:rPr>
              <a:t>راهکارهایی </a:t>
            </a:r>
            <a:r>
              <a:rPr lang="fa-IR" sz="2400" dirty="0">
                <a:cs typeface="B Mitra" panose="00000400000000000000" pitchFamily="2" charset="-78"/>
              </a:rPr>
              <a:t>برای اشاعه اطلاعات دیجیتال به صورت سریع</a:t>
            </a:r>
          </a:p>
          <a:p>
            <a:pPr algn="r" rtl="1"/>
            <a:r>
              <a:rPr lang="fa-IR" sz="2400" dirty="0">
                <a:cs typeface="B Mitra" panose="00000400000000000000" pitchFamily="2" charset="-78"/>
              </a:rPr>
              <a:t>مدیریت برقراری ارتباط بین سایر </a:t>
            </a:r>
            <a:r>
              <a:rPr lang="fa-IR" sz="2400" dirty="0" smtClean="0">
                <a:cs typeface="B Mitra" panose="00000400000000000000" pitchFamily="2" charset="-78"/>
              </a:rPr>
              <a:t>کتابخانه‌های </a:t>
            </a:r>
            <a:r>
              <a:rPr lang="fa-IR" sz="2400" dirty="0">
                <a:cs typeface="B Mitra" panose="00000400000000000000" pitchFamily="2" charset="-78"/>
              </a:rPr>
              <a:t>دیجیتال</a:t>
            </a:r>
          </a:p>
          <a:p>
            <a:pPr algn="r" rtl="1"/>
            <a:r>
              <a:rPr lang="fa-IR" sz="2400" dirty="0">
                <a:cs typeface="B Mitra" panose="00000400000000000000" pitchFamily="2" charset="-78"/>
              </a:rPr>
              <a:t>مهارت در ارزیابی نیازهای اطلاعاتی کاربران</a:t>
            </a:r>
          </a:p>
          <a:p>
            <a:pPr algn="r" rtl="1"/>
            <a:r>
              <a:rPr lang="fa-IR" sz="2400" dirty="0">
                <a:cs typeface="B Mitra" panose="00000400000000000000" pitchFamily="2" charset="-78"/>
              </a:rPr>
              <a:t>ارائه آموزش‌های لازم به کاربران برای استفاده از امکانات کتابخانه</a:t>
            </a:r>
          </a:p>
          <a:p>
            <a:pPr algn="r" rtl="1"/>
            <a:endParaRPr lang="en-US" sz="2400" dirty="0">
              <a:cs typeface="B Mitra" panose="00000400000000000000" pitchFamily="2" charset="-78"/>
            </a:endParaRPr>
          </a:p>
        </p:txBody>
      </p:sp>
    </p:spTree>
    <p:extLst>
      <p:ext uri="{BB962C8B-B14F-4D97-AF65-F5344CB8AC3E}">
        <p14:creationId xmlns:p14="http://schemas.microsoft.com/office/powerpoint/2010/main" val="10616440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117" y="1120462"/>
            <a:ext cx="10947042" cy="5056501"/>
          </a:xfrm>
        </p:spPr>
        <p:txBody>
          <a:bodyPr>
            <a:normAutofit/>
          </a:bodyPr>
          <a:lstStyle/>
          <a:p>
            <a:pPr marL="0" indent="0" algn="just" rtl="1">
              <a:lnSpc>
                <a:spcPct val="150000"/>
              </a:lnSpc>
              <a:buNone/>
            </a:pPr>
            <a:r>
              <a:rPr lang="fa-IR" sz="2800" dirty="0" smtClean="0">
                <a:cs typeface="B Mitra" panose="00000400000000000000" pitchFamily="2" charset="-78"/>
              </a:rPr>
              <a:t>كتابداران</a:t>
            </a:r>
            <a:r>
              <a:rPr lang="en-US" sz="2800" dirty="0" smtClean="0">
                <a:cs typeface="B Mitra" panose="00000400000000000000" pitchFamily="2" charset="-78"/>
              </a:rPr>
              <a:t> </a:t>
            </a:r>
            <a:r>
              <a:rPr lang="fa-IR" sz="2800" dirty="0" smtClean="0">
                <a:cs typeface="B Mitra" panose="00000400000000000000" pitchFamily="2" charset="-78"/>
              </a:rPr>
              <a:t>شاغل در دانشگاه ها و بیمارستان ها با به كارگيري ابزارها و فنون مختلف در صدد شناسايي و رفع نيازهاي</a:t>
            </a:r>
            <a:r>
              <a:rPr lang="en-US" sz="2800" dirty="0" smtClean="0">
                <a:cs typeface="B Mitra" panose="00000400000000000000" pitchFamily="2" charset="-78"/>
              </a:rPr>
              <a:t> </a:t>
            </a:r>
            <a:r>
              <a:rPr lang="fa-IR" sz="2800" dirty="0" smtClean="0">
                <a:cs typeface="B Mitra" panose="00000400000000000000" pitchFamily="2" charset="-78"/>
              </a:rPr>
              <a:t>اطلاعاتي مراجعان هستند. در واقع، </a:t>
            </a:r>
            <a:r>
              <a:rPr lang="fa-IR" sz="2800" dirty="0" smtClean="0">
                <a:solidFill>
                  <a:srgbClr val="FF0000"/>
                </a:solidFill>
                <a:cs typeface="B Mitra" panose="00000400000000000000" pitchFamily="2" charset="-78"/>
              </a:rPr>
              <a:t>كاربر و نياز اطلاعاتي </a:t>
            </a:r>
            <a:r>
              <a:rPr lang="fa-IR" sz="2800" dirty="0" smtClean="0">
                <a:cs typeface="B Mitra" panose="00000400000000000000" pitchFamily="2" charset="-78"/>
              </a:rPr>
              <a:t>وي پايه و اساس فعاليت هاي</a:t>
            </a:r>
            <a:r>
              <a:rPr lang="en-US" sz="2800" dirty="0" smtClean="0">
                <a:cs typeface="B Mitra" panose="00000400000000000000" pitchFamily="2" charset="-78"/>
              </a:rPr>
              <a:t> </a:t>
            </a:r>
            <a:r>
              <a:rPr lang="fa-IR" sz="2800" dirty="0" smtClean="0">
                <a:cs typeface="B Mitra" panose="00000400000000000000" pitchFamily="2" charset="-78"/>
              </a:rPr>
              <a:t>كتابداران را تشكيل مي دهد. متخصصان اطلاع رساني علاوه بر داشتن دانش تخصصي</a:t>
            </a:r>
            <a:r>
              <a:rPr lang="en-US" sz="2800" dirty="0" smtClean="0">
                <a:cs typeface="B Mitra" panose="00000400000000000000" pitchFamily="2" charset="-78"/>
              </a:rPr>
              <a:t> </a:t>
            </a:r>
            <a:r>
              <a:rPr lang="fa-IR" sz="2800" dirty="0" smtClean="0">
                <a:cs typeface="B Mitra" panose="00000400000000000000" pitchFamily="2" charset="-78"/>
              </a:rPr>
              <a:t>كتابداري، نيازمند كسب مهارت هايي چون برقراري ارتباط مناسب، خوب و درست</a:t>
            </a:r>
            <a:r>
              <a:rPr lang="en-US" sz="2800" dirty="0" smtClean="0">
                <a:cs typeface="B Mitra" panose="00000400000000000000" pitchFamily="2" charset="-78"/>
              </a:rPr>
              <a:t> </a:t>
            </a:r>
            <a:r>
              <a:rPr lang="fa-IR" sz="2800" dirty="0" smtClean="0">
                <a:cs typeface="B Mitra" panose="00000400000000000000" pitchFamily="2" charset="-78"/>
              </a:rPr>
              <a:t>گوش دادن به مراجعه كننده، تشخيص صحيح نياز اطلاعاتي وي، قدرت تجزيه و تحليل</a:t>
            </a:r>
            <a:r>
              <a:rPr lang="en-US" sz="2800" dirty="0" smtClean="0">
                <a:cs typeface="B Mitra" panose="00000400000000000000" pitchFamily="2" charset="-78"/>
              </a:rPr>
              <a:t> </a:t>
            </a:r>
            <a:r>
              <a:rPr lang="fa-IR" sz="2800" dirty="0" smtClean="0">
                <a:cs typeface="B Mitra" panose="00000400000000000000" pitchFamily="2" charset="-78"/>
              </a:rPr>
              <a:t>نياز و پرسش اطلاعاتي، توان برقراري ارتباط مناسب بين نياز مراجعه كننده و منابع</a:t>
            </a:r>
            <a:r>
              <a:rPr lang="en-US" sz="2800" dirty="0" smtClean="0">
                <a:cs typeface="B Mitra" panose="00000400000000000000" pitchFamily="2" charset="-78"/>
              </a:rPr>
              <a:t> </a:t>
            </a:r>
            <a:r>
              <a:rPr lang="fa-IR" sz="2800" dirty="0" smtClean="0">
                <a:cs typeface="B Mitra" panose="00000400000000000000" pitchFamily="2" charset="-78"/>
              </a:rPr>
              <a:t>اطلاعاتي و در نهايت، دادن پاسخ صحيح به وي هستند . </a:t>
            </a:r>
            <a:endParaRPr lang="en-US" sz="2800" dirty="0">
              <a:cs typeface="B Mitra" panose="00000400000000000000" pitchFamily="2" charset="-78"/>
            </a:endParaRPr>
          </a:p>
        </p:txBody>
      </p:sp>
    </p:spTree>
    <p:extLst>
      <p:ext uri="{BB962C8B-B14F-4D97-AF65-F5344CB8AC3E}">
        <p14:creationId xmlns:p14="http://schemas.microsoft.com/office/powerpoint/2010/main" val="7382894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829</TotalTime>
  <Words>2323</Words>
  <Application>Microsoft Office PowerPoint</Application>
  <PresentationFormat>Widescreen</PresentationFormat>
  <Paragraphs>85</Paragraphs>
  <Slides>27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B Mitra</vt:lpstr>
      <vt:lpstr>B Titr</vt:lpstr>
      <vt:lpstr>Calibri</vt:lpstr>
      <vt:lpstr>Century Gothic</vt:lpstr>
      <vt:lpstr>iran-sans</vt:lpstr>
      <vt:lpstr>IRANSans</vt:lpstr>
      <vt:lpstr>Tahoma</vt:lpstr>
      <vt:lpstr>Wingdings 3</vt:lpstr>
      <vt:lpstr>YekanBakh</vt:lpstr>
      <vt:lpstr>Wisp</vt:lpstr>
      <vt:lpstr>PowerPoint Presentation</vt:lpstr>
      <vt:lpstr>باسواد اطلاعاتي </vt:lpstr>
      <vt:lpstr>PowerPoint Presentation</vt:lpstr>
      <vt:lpstr>نقش کتابداران و کتابخانه ها در توسعه سواد اطلاعاتي </vt:lpstr>
      <vt:lpstr>PowerPoint Presentation</vt:lpstr>
      <vt:lpstr>PowerPoint Presentation</vt:lpstr>
      <vt:lpstr>PowerPoint Presentation</vt:lpstr>
      <vt:lpstr>PowerPoint Presentation</vt:lpstr>
      <vt:lpstr>PowerPoint Presentation</vt:lpstr>
      <vt:lpstr> کتابداران جدید چه مهارت‌هایی را در قرن ۲۱ باید داشته باشند؟</vt:lpstr>
      <vt:lpstr>توانایی پذیرفتن تغییرات</vt:lpstr>
      <vt:lpstr> آسودگی در رسانه‌های آنلاین</vt:lpstr>
      <vt:lpstr>توانایی عیب‌یابی فناوری‌های جدید</vt:lpstr>
      <vt:lpstr>توانایی یادگیری آسان فناوری‌های جدید</vt:lpstr>
      <vt:lpstr>PowerPoint Presentation</vt:lpstr>
      <vt:lpstr>  توانایی حفظ فناوری و کتابداری با ایده و نظرات جدید (اشتیاق برای یادگیری)</vt:lpstr>
      <vt:lpstr>PowerPoint Presentation</vt:lpstr>
      <vt:lpstr>PowerPoint Presentation</vt:lpstr>
      <vt:lpstr>PowerPoint Presentation</vt:lpstr>
      <vt:lpstr>مهارت برتر مورد نیاز برای کتابداران امروز و فردا  همکاری،رهبری و تسهیل </vt:lpstr>
      <vt:lpstr>مهارت برتر مورد نیاز برای کتابداران امروز و فردا  تحقیقات با ارزش بالا-عمقی </vt:lpstr>
      <vt:lpstr>مهارت برتر مورد نیاز برای کتابداران امروز و فردا محیط همراه</vt:lpstr>
      <vt:lpstr>مهارت برتر مورد نیاز برای کتابداران امروز و فردا  حفاظت دیجیتال </vt:lpstr>
      <vt:lpstr>هوش مصنوعی</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کتابداران جدید چه مهارت‌هایی را در قرن ۲۱ باید داشته باشند؟</dc:title>
  <dc:creator>Afsaneh Masoumian</dc:creator>
  <cp:lastModifiedBy>Afsaneh Masoumian</cp:lastModifiedBy>
  <cp:revision>72</cp:revision>
  <dcterms:created xsi:type="dcterms:W3CDTF">2023-07-10T05:47:18Z</dcterms:created>
  <dcterms:modified xsi:type="dcterms:W3CDTF">2023-09-12T10:07:55Z</dcterms:modified>
</cp:coreProperties>
</file>